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5" r:id="rId20"/>
    <p:sldId id="286" r:id="rId21"/>
    <p:sldId id="287" r:id="rId22"/>
    <p:sldId id="288" r:id="rId23"/>
    <p:sldId id="289" r:id="rId24"/>
    <p:sldId id="274" r:id="rId25"/>
    <p:sldId id="275" r:id="rId26"/>
    <p:sldId id="276" r:id="rId27"/>
    <p:sldId id="277" r:id="rId28"/>
    <p:sldId id="278" r:id="rId29"/>
    <p:sldId id="27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ers, Julie E" initials="EJE" lastIdx="1" clrIdx="0">
    <p:extLst>
      <p:ext uri="{19B8F6BF-5375-455C-9EA6-DF929625EA0E}">
        <p15:presenceInfo xmlns:p15="http://schemas.microsoft.com/office/powerpoint/2012/main" userId="S-1-5-21-1983043128-333538192-3707689340-314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973" y="660706"/>
            <a:ext cx="8689976" cy="1311786"/>
          </a:xfrm>
        </p:spPr>
        <p:txBody>
          <a:bodyPr/>
          <a:lstStyle/>
          <a:p>
            <a:pPr marL="484632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SURFIN’  THROUGH STAAR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973" y="1972492"/>
            <a:ext cx="8689976" cy="1371599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Reporting Category 1: </a:t>
            </a:r>
            <a:r>
              <a:rPr lang="en-US" dirty="0" smtClean="0">
                <a:ea typeface="+mn-ea"/>
              </a:rPr>
              <a:t>Biomolecules </a:t>
            </a:r>
            <a:r>
              <a:rPr lang="en-US" dirty="0" smtClean="0">
                <a:ea typeface="+mn-ea"/>
              </a:rPr>
              <a:t>and </a:t>
            </a:r>
            <a:r>
              <a:rPr lang="en-US" dirty="0" smtClean="0">
                <a:ea typeface="+mn-ea"/>
              </a:rPr>
              <a:t>Cells</a:t>
            </a:r>
            <a:endParaRPr lang="en-US" dirty="0">
              <a:ea typeface="+mn-ea"/>
            </a:endParaRPr>
          </a:p>
        </p:txBody>
      </p:sp>
      <p:pic>
        <p:nvPicPr>
          <p:cNvPr id="13315" name="Picture 2" descr="http://3.bp.blogspot.com/-MJxcH8fZ320/TgzvhCjjBWI/AAAAAAAABPQ/RESH7LhlfOQ/s1600/Sink-or-Sw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38" y="2536052"/>
            <a:ext cx="4177632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www.nature.com/nrmicro/journal/v5/n11/images/nrmicro1777-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6"/>
          <a:stretch>
            <a:fillRect/>
          </a:stretch>
        </p:blipFill>
        <p:spPr bwMode="auto">
          <a:xfrm>
            <a:off x="942704" y="2536053"/>
            <a:ext cx="48101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0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0" y="1406769"/>
            <a:ext cx="11465169" cy="3708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 following are true about DNA replication except ___.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semiconservative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occurs during the S-phase of the cell cycle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allows daughter cells to have exact copies of the genetic code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reduces the chromosome number by half for the production of gametes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7875" y="3784210"/>
            <a:ext cx="11113477" cy="10128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7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14068" r="14109"/>
          <a:stretch/>
        </p:blipFill>
        <p:spPr bwMode="auto">
          <a:xfrm>
            <a:off x="6147582" y="0"/>
            <a:ext cx="604441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626" y="1069145"/>
            <a:ext cx="5556738" cy="4284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figures below show four processes involving DNA and RNA.  Use these figures to answer the next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question.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shows the process of replication?  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3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4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0505" y="3249637"/>
            <a:ext cx="2293033" cy="47830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24" y="1439016"/>
            <a:ext cx="7730478" cy="43581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specialized cells in which structure absorb water from the soil by osmosis?  </a:t>
            </a:r>
            <a:endParaRPr lang="en-US" sz="2400" dirty="0"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 Letter A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 Letter B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15000"/>
              </a:lnSpc>
              <a:buAutoNum type="alphaUcPeriod" startAt="3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Letter C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15000"/>
              </a:lnSpc>
              <a:buAutoNum type="alphaUcPeriod" startAt="3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Letter H</a:t>
            </a:r>
          </a:p>
          <a:p>
            <a:pPr marL="514350" indent="-514350">
              <a:lnSpc>
                <a:spcPct val="115000"/>
              </a:lnSpc>
              <a:buAutoNum type="alphaUcPeriod" startAt="4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02" y="1439017"/>
            <a:ext cx="3980595" cy="4358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692" y="3235569"/>
            <a:ext cx="2518117" cy="5345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241216"/>
            <a:ext cx="10269415" cy="6325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7785" y="5655212"/>
            <a:ext cx="2588455" cy="4501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97" y="0"/>
            <a:ext cx="97478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6597" y="5584874"/>
            <a:ext cx="5556738" cy="3657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1252025"/>
            <a:ext cx="11676184" cy="44642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marR="0" indent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cell within a developing body will express different genes, depending on the cell’s age and the location within the body. How is gene expression regulated? </a:t>
            </a:r>
            <a:endParaRPr lang="en-US" sz="2400" dirty="0"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and environmental cues </a:t>
            </a:r>
            <a:endParaRPr lang="en-US" sz="2400" dirty="0"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messenger RNA </a:t>
            </a:r>
            <a:endParaRPr lang="en-US" sz="2400" dirty="0"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an light exposure</a:t>
            </a:r>
            <a:endParaRPr lang="en-US" sz="2400" dirty="0"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mutations caused by imperfect gene replication </a:t>
            </a:r>
            <a:endParaRPr lang="en-US" sz="2400" dirty="0"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6775" y="3010486"/>
            <a:ext cx="6400800" cy="52050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1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267745"/>
            <a:ext cx="10643961" cy="6175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332" y="4642338"/>
            <a:ext cx="1772530" cy="47830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6" y="1615666"/>
            <a:ext cx="10796504" cy="3547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911" y="2518117"/>
            <a:ext cx="7315200" cy="4642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4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28" y="169335"/>
            <a:ext cx="9635400" cy="6540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0665" y="5106572"/>
            <a:ext cx="2729132" cy="4360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6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05" y="582167"/>
            <a:ext cx="11671495" cy="42008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 eaLnBrk="1" hangingPunct="1">
              <a:buFont typeface="Verdana" panose="020B0604030504040204" pitchFamily="34" charset="0"/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diagram below is the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monomer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nucleic acids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What is this monomer?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 amino acid</a:t>
            </a:r>
            <a:b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b. saccharide</a:t>
            </a:r>
            <a:b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c. 3 fatty acids &amp; glycerol </a:t>
            </a:r>
            <a:b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d. nucleotide  </a:t>
            </a:r>
            <a:r>
              <a:rPr lang="en-US" altLang="en-US" sz="34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3400" dirty="0" smtClean="0">
                <a:ea typeface="ＭＳ Ｐゴシック" panose="020B0600070205080204" pitchFamily="34" charset="-128"/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</a:b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90" y="1519311"/>
            <a:ext cx="4568391" cy="326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7123" y="3386797"/>
            <a:ext cx="2895600" cy="609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24729"/>
            <a:ext cx="9496698" cy="5791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2857" y="4598126"/>
            <a:ext cx="7001692" cy="3918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8367"/>
            <a:ext cx="11451102" cy="333685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1" eaLnBrk="1" hangingPunct="1">
              <a:buFont typeface="Verdana" panose="020B0604030504040204" pitchFamily="34" charset="0"/>
              <a:buNone/>
            </a:pP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diagram below represents which of the following </a:t>
            </a:r>
            <a:r>
              <a:rPr lang="en-US" sz="31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biomolecules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 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1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 carbohydrate</a:t>
            </a:r>
            <a:b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b. protein</a:t>
            </a:r>
            <a:b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c. lipid</a:t>
            </a:r>
            <a:b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d. nucleic acid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</a:b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04" y="2020471"/>
            <a:ext cx="4660578" cy="394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9018" y="1407991"/>
            <a:ext cx="2895600" cy="51928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" y="489912"/>
            <a:ext cx="11451102" cy="33368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lvl="1" defTabSz="914400">
              <a:buFont typeface="Verdana" panose="020B0604030504040204" pitchFamily="34" charset="0"/>
              <a:buNone/>
            </a:pPr>
            <a:r>
              <a:rPr lang="en-US" sz="3100" kern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diagram below represents which of the following </a:t>
            </a:r>
            <a:r>
              <a:rPr lang="en-US" sz="3100" b="1" kern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biomolecules</a:t>
            </a:r>
            <a:r>
              <a:rPr lang="en-US" sz="3100" kern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 </a:t>
            </a:r>
            <a:br>
              <a:rPr lang="en-US" sz="3100" kern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100" kern="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lang="en-US" altLang="en-US" sz="3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 carbohydrate</a:t>
            </a:r>
            <a:br>
              <a:rPr lang="en-US" altLang="en-US" sz="3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b. protein</a:t>
            </a:r>
            <a:br>
              <a:rPr lang="en-US" altLang="en-US" sz="3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c. lipid</a:t>
            </a:r>
            <a:br>
              <a:rPr lang="en-US" altLang="en-US" sz="3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d. nucleic acid </a:t>
            </a:r>
            <a:r>
              <a:rPr lang="en-US" altLang="en-US" kern="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kern="0" dirty="0" smtClean="0">
                <a:solidFill>
                  <a:sysClr val="windowText" lastClr="000000"/>
                </a:solidFill>
                <a:ea typeface="ＭＳ Ｐゴシック" panose="020B0600070205080204" pitchFamily="34" charset="-128"/>
              </a:rPr>
            </a:br>
            <a:r>
              <a:rPr lang="en-US" kern="0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/>
            </a:r>
            <a:br>
              <a:rPr lang="en-US" kern="0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</a:br>
            <a:endParaRPr lang="en-US" kern="0" dirty="0" smtClean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6387" name="Picture 10" descr="Description: Description: http://www.protocolsupplements.com/Sports-Performance-Supplements/wp-content/uploads/2009/06/amino-acid-mca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02" y="1518135"/>
            <a:ext cx="4869180" cy="458373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31847" y="1949403"/>
            <a:ext cx="2040440" cy="3938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9489" y="841247"/>
            <a:ext cx="11451102" cy="333685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1" eaLnBrk="1" hangingPunct="1">
              <a:buFont typeface="Verdana" panose="020B0604030504040204" pitchFamily="34" charset="0"/>
              <a:buNone/>
            </a:pP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diagram below represents which of the following </a:t>
            </a:r>
            <a:r>
              <a:rPr lang="en-US" sz="31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biomolecules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 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1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 carbohydrate</a:t>
            </a:r>
            <a:b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b. protein</a:t>
            </a:r>
            <a:b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c. lipid</a:t>
            </a:r>
            <a:b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1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d. nucleic acid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</a:b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7411" name="Picture 11" descr="Description: http://biology.clc.uc.edu/graphics/bio104/f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168378"/>
            <a:ext cx="4262511" cy="45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5642" y="2523742"/>
            <a:ext cx="2072640" cy="4164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0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044" y="407963"/>
            <a:ext cx="11859065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8056" indent="-384048">
              <a:defRPr/>
            </a:pPr>
            <a:r>
              <a:rPr lang="en-US" sz="2400" dirty="0" smtClean="0"/>
              <a:t>	Study </a:t>
            </a:r>
            <a:r>
              <a:rPr lang="en-US" sz="2400" dirty="0"/>
              <a:t>the diagram below which illustrates the cyclic nature of </a:t>
            </a:r>
            <a:r>
              <a:rPr lang="en-US" sz="2400" dirty="0" smtClean="0"/>
              <a:t>the formation </a:t>
            </a:r>
            <a:r>
              <a:rPr lang="en-US" sz="2400" dirty="0"/>
              <a:t>and breakdown </a:t>
            </a:r>
            <a:r>
              <a:rPr lang="en-US" sz="2400" dirty="0" smtClean="0"/>
              <a:t>of the </a:t>
            </a:r>
            <a:r>
              <a:rPr lang="en-US" sz="2400" dirty="0"/>
              <a:t>molecule adenosine </a:t>
            </a:r>
            <a:r>
              <a:rPr lang="en-US" sz="2400" dirty="0" smtClean="0"/>
              <a:t>triphosphate (</a:t>
            </a:r>
            <a:r>
              <a:rPr lang="en-US" sz="2400" b="1" dirty="0" smtClean="0"/>
              <a:t>ATP</a:t>
            </a:r>
            <a:r>
              <a:rPr lang="en-US" sz="2400" dirty="0"/>
              <a:t>). What happens when the chemical </a:t>
            </a:r>
            <a:r>
              <a:rPr lang="en-US" sz="2400" b="1" dirty="0"/>
              <a:t>bond</a:t>
            </a:r>
            <a:r>
              <a:rPr lang="en-US" sz="2400" dirty="0"/>
              <a:t>, </a:t>
            </a:r>
            <a:r>
              <a:rPr lang="en-US" sz="2400" dirty="0" smtClean="0"/>
              <a:t>which attaches </a:t>
            </a:r>
            <a:r>
              <a:rPr lang="en-US" sz="2400" dirty="0"/>
              <a:t>the </a:t>
            </a:r>
            <a:r>
              <a:rPr lang="en-US" sz="2400" b="1" dirty="0" smtClean="0"/>
              <a:t>third phosphate </a:t>
            </a:r>
            <a:r>
              <a:rPr lang="en-US" sz="2400" b="1" dirty="0"/>
              <a:t>group</a:t>
            </a:r>
            <a:r>
              <a:rPr lang="en-US" sz="2400" dirty="0"/>
              <a:t> to the molecule is </a:t>
            </a:r>
            <a:r>
              <a:rPr lang="en-US" sz="2400" b="1" dirty="0"/>
              <a:t>broken</a:t>
            </a:r>
            <a:r>
              <a:rPr lang="en-US" sz="2400" dirty="0"/>
              <a:t>? </a:t>
            </a:r>
            <a:endParaRPr lang="en-US" sz="2400" dirty="0" smtClean="0"/>
          </a:p>
          <a:p>
            <a:pPr marL="1362456" lvl="2" indent="-384048">
              <a:defRPr/>
            </a:pPr>
            <a:r>
              <a:rPr lang="en-US" sz="2400" dirty="0" smtClean="0"/>
              <a:t>a</a:t>
            </a:r>
            <a:r>
              <a:rPr lang="en-US" sz="2400" dirty="0"/>
              <a:t>. No energy is made available to the cell for cellular functions. </a:t>
            </a:r>
          </a:p>
          <a:p>
            <a:pPr marL="1362456" lvl="2" indent="-384048">
              <a:defRPr/>
            </a:pPr>
            <a:r>
              <a:rPr lang="en-US" sz="2400" dirty="0"/>
              <a:t>b. A molecule of adenosine monophosphate (AMP), with one phosphate group, is formed. </a:t>
            </a:r>
          </a:p>
          <a:p>
            <a:pPr marL="1362456" lvl="2" indent="-384048">
              <a:defRPr/>
            </a:pPr>
            <a:r>
              <a:rPr lang="en-US" sz="2400" dirty="0"/>
              <a:t>c. Energy is released, which can be used by the cell. </a:t>
            </a:r>
          </a:p>
          <a:p>
            <a:pPr marL="1362456" lvl="2" indent="-384048">
              <a:defRPr/>
            </a:pPr>
            <a:r>
              <a:rPr lang="en-US" sz="2400" dirty="0"/>
              <a:t>d. Energy is lost in the process.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48" y="3731950"/>
            <a:ext cx="5643858" cy="307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8806" y="2644726"/>
            <a:ext cx="6654019" cy="4079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86" y="1533378"/>
            <a:ext cx="11924714" cy="36194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molecules store and transmit genetic information? 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Lipids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Nucleic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Carbohydrates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8978" y="3713871"/>
            <a:ext cx="3277772" cy="5486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5" y="136048"/>
            <a:ext cx="7540284" cy="6548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5575" y="5528603"/>
            <a:ext cx="1519311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260848"/>
            <a:ext cx="11830930" cy="4358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15" y="5134708"/>
            <a:ext cx="4135902" cy="48490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" y="1997612"/>
            <a:ext cx="11987065" cy="2855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05" y="3080825"/>
            <a:ext cx="2278966" cy="4642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0" y="1716258"/>
            <a:ext cx="11690252" cy="3385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 following statements about enzymes is true?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 Amylase, a digestive enzyme found in saliva, helps break down food molecules.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 Enzymes do not play a role in metabolic processes of the body. 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c. Enzymes are chemically altered during reactions in which they are involved. 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d. Enzymes always slow the rate at which a chemical reaction occurs.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504" y="2180492"/>
            <a:ext cx="11127544" cy="914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272443"/>
            <a:ext cx="10151465" cy="6339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4062" y="4853354"/>
            <a:ext cx="5570806" cy="5627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3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3086" r="3721"/>
          <a:stretch/>
        </p:blipFill>
        <p:spPr bwMode="auto">
          <a:xfrm>
            <a:off x="2433711" y="675249"/>
            <a:ext cx="6634089" cy="58813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3711" y="0"/>
            <a:ext cx="663408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diagram represents active transport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3712" y="3896751"/>
            <a:ext cx="3263704" cy="26598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347" y="900332"/>
            <a:ext cx="10016197" cy="54968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girl became ill with the German measles and recovered.  A year later, she was exposed to the disease again but did not become ill.  Which is the most probable explanation for her failure to develop measles after a second exposure?  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 red blood cell count was elevated.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disease virus had mutated to a different strain.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 antibodies were produced as a result of the initial illness.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Antibiotics taken during the initial illness were still effective.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5243" y="3981157"/>
            <a:ext cx="8820443" cy="10691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5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4" y="506437"/>
            <a:ext cx="11034415" cy="5809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926" y="5809957"/>
            <a:ext cx="3573194" cy="4220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2" y="195986"/>
            <a:ext cx="10269416" cy="6373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2529" y="4853354"/>
            <a:ext cx="3291840" cy="3938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3" y="1477108"/>
            <a:ext cx="11408899" cy="4074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infected with HIV (human immunodeficiency virus) have an increased risk of dying from secondary infections.  Which of these best explains how HIV increase the danger of secondary infections?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 produces antigens that damage red blood cells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 adds genetic material from harmful pathogens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 destroys helper T-cells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 consumes nutrients like a parasite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3046" y="4234375"/>
            <a:ext cx="5331656" cy="47830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" y="265408"/>
            <a:ext cx="10283483" cy="6244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1348" y="5725551"/>
            <a:ext cx="3305907" cy="3657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415013"/>
            <a:ext cx="10487924" cy="612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8633" y="5345722"/>
            <a:ext cx="7329268" cy="3657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4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241</TotalTime>
  <Words>301</Words>
  <Application>Microsoft Office PowerPoint</Application>
  <PresentationFormat>Widescreen</PresentationFormat>
  <Paragraphs>61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Calisto MT</vt:lpstr>
      <vt:lpstr>Times New Roman</vt:lpstr>
      <vt:lpstr>Tw Cen MT</vt:lpstr>
      <vt:lpstr>Verdana</vt:lpstr>
      <vt:lpstr>Droplet</vt:lpstr>
      <vt:lpstr>SURFIN’  THROUGH STAAR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diagram below is the monomer of nucleic acids. What is this monomer?   a. amino acid  b. saccharide  c. 3 fatty acids &amp; glycerol   d. nucleotide    </vt:lpstr>
      <vt:lpstr>The diagram below represents which of the following biomolecules?   a. carbohydrate  b. protein  c. lipid  d. nucleic acid   </vt:lpstr>
      <vt:lpstr>PowerPoint Presentation</vt:lpstr>
      <vt:lpstr>The diagram below represents which of the following biomolecules?   a. carbohydrate  b. protein  c. lipid  d. nucleic acid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East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SURFIN’  THROUGH STAAR</dc:title>
  <dc:creator>Ebers, Julie E</dc:creator>
  <cp:lastModifiedBy>Ebers, Julie E</cp:lastModifiedBy>
  <cp:revision>20</cp:revision>
  <dcterms:created xsi:type="dcterms:W3CDTF">2017-04-19T17:01:54Z</dcterms:created>
  <dcterms:modified xsi:type="dcterms:W3CDTF">2017-04-19T21:03:17Z</dcterms:modified>
</cp:coreProperties>
</file>