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5"/>
  </p:notesMasterIdLst>
  <p:handoutMasterIdLst>
    <p:handoutMasterId r:id="rId76"/>
  </p:handoutMasterIdLst>
  <p:sldIdLst>
    <p:sldId id="256" r:id="rId2"/>
    <p:sldId id="400" r:id="rId3"/>
    <p:sldId id="377" r:id="rId4"/>
    <p:sldId id="257" r:id="rId5"/>
    <p:sldId id="372" r:id="rId6"/>
    <p:sldId id="378" r:id="rId7"/>
    <p:sldId id="419" r:id="rId8"/>
    <p:sldId id="379" r:id="rId9"/>
    <p:sldId id="270" r:id="rId10"/>
    <p:sldId id="282" r:id="rId11"/>
    <p:sldId id="285" r:id="rId12"/>
    <p:sldId id="380" r:id="rId13"/>
    <p:sldId id="289" r:id="rId14"/>
    <p:sldId id="381" r:id="rId15"/>
    <p:sldId id="382" r:id="rId16"/>
    <p:sldId id="290" r:id="rId17"/>
    <p:sldId id="292" r:id="rId18"/>
    <p:sldId id="293" r:id="rId19"/>
    <p:sldId id="299" r:id="rId20"/>
    <p:sldId id="300" r:id="rId21"/>
    <p:sldId id="306" r:id="rId22"/>
    <p:sldId id="415" r:id="rId23"/>
    <p:sldId id="309" r:id="rId24"/>
    <p:sldId id="310" r:id="rId25"/>
    <p:sldId id="384" r:id="rId26"/>
    <p:sldId id="401" r:id="rId27"/>
    <p:sldId id="403" r:id="rId28"/>
    <p:sldId id="385" r:id="rId29"/>
    <p:sldId id="402" r:id="rId30"/>
    <p:sldId id="386" r:id="rId31"/>
    <p:sldId id="416" r:id="rId32"/>
    <p:sldId id="404" r:id="rId33"/>
    <p:sldId id="327" r:id="rId34"/>
    <p:sldId id="405" r:id="rId35"/>
    <p:sldId id="417" r:id="rId36"/>
    <p:sldId id="331" r:id="rId37"/>
    <p:sldId id="337" r:id="rId38"/>
    <p:sldId id="406" r:id="rId39"/>
    <p:sldId id="387" r:id="rId40"/>
    <p:sldId id="407" r:id="rId41"/>
    <p:sldId id="418" r:id="rId42"/>
    <p:sldId id="344" r:id="rId43"/>
    <p:sldId id="345" r:id="rId44"/>
    <p:sldId id="388" r:id="rId45"/>
    <p:sldId id="353" r:id="rId46"/>
    <p:sldId id="389" r:id="rId47"/>
    <p:sldId id="390" r:id="rId48"/>
    <p:sldId id="391" r:id="rId49"/>
    <p:sldId id="408" r:id="rId50"/>
    <p:sldId id="392" r:id="rId51"/>
    <p:sldId id="393" r:id="rId52"/>
    <p:sldId id="394" r:id="rId53"/>
    <p:sldId id="395" r:id="rId54"/>
    <p:sldId id="409" r:id="rId55"/>
    <p:sldId id="268" r:id="rId56"/>
    <p:sldId id="373" r:id="rId57"/>
    <p:sldId id="410" r:id="rId58"/>
    <p:sldId id="411" r:id="rId59"/>
    <p:sldId id="412" r:id="rId60"/>
    <p:sldId id="368" r:id="rId61"/>
    <p:sldId id="263" r:id="rId62"/>
    <p:sldId id="413" r:id="rId63"/>
    <p:sldId id="264" r:id="rId64"/>
    <p:sldId id="414" r:id="rId65"/>
    <p:sldId id="370" r:id="rId66"/>
    <p:sldId id="396" r:id="rId67"/>
    <p:sldId id="397" r:id="rId68"/>
    <p:sldId id="399" r:id="rId69"/>
    <p:sldId id="398" r:id="rId70"/>
    <p:sldId id="267" r:id="rId71"/>
    <p:sldId id="375" r:id="rId72"/>
    <p:sldId id="376" r:id="rId73"/>
    <p:sldId id="383"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77" tIns="46589" rIns="93177" bIns="46589" rtlCol="0"/>
          <a:lstStyle>
            <a:lvl1pPr algn="r">
              <a:defRPr sz="1200"/>
            </a:lvl1pPr>
          </a:lstStyle>
          <a:p>
            <a:r>
              <a:rPr lang="en-US" smtClean="0"/>
              <a:t>2/21/2017</a:t>
            </a:r>
            <a:endParaRPr lang="en-US"/>
          </a:p>
        </p:txBody>
      </p:sp>
      <p:sp>
        <p:nvSpPr>
          <p:cNvPr id="4" name="Footer Placeholder 3"/>
          <p:cNvSpPr>
            <a:spLocks noGrp="1"/>
          </p:cNvSpPr>
          <p:nvPr>
            <p:ph type="ftr" sz="quarter" idx="2"/>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3"/>
          </a:xfrm>
          <a:prstGeom prst="rect">
            <a:avLst/>
          </a:prstGeom>
        </p:spPr>
        <p:txBody>
          <a:bodyPr vert="horz" lIns="93177" tIns="46589" rIns="93177" bIns="46589" rtlCol="0" anchor="b"/>
          <a:lstStyle>
            <a:lvl1pPr algn="r">
              <a:defRPr sz="1200"/>
            </a:lvl1pPr>
          </a:lstStyle>
          <a:p>
            <a:fld id="{8760A97B-6247-4982-9A5E-9BA684999FE6}" type="slidenum">
              <a:rPr lang="en-US" smtClean="0"/>
              <a:t>‹#›</a:t>
            </a:fld>
            <a:endParaRPr lang="en-US"/>
          </a:p>
        </p:txBody>
      </p:sp>
    </p:spTree>
    <p:extLst>
      <p:ext uri="{BB962C8B-B14F-4D97-AF65-F5344CB8AC3E}">
        <p14:creationId xmlns:p14="http://schemas.microsoft.com/office/powerpoint/2010/main" val="35001697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r>
              <a:rPr lang="en-US" smtClean="0"/>
              <a:t>2/21/2017</a:t>
            </a:r>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7D7FACC7-81AF-46BD-8728-468CEE40DA35}" type="slidenum">
              <a:rPr lang="en-US" smtClean="0"/>
              <a:t>‹#›</a:t>
            </a:fld>
            <a:endParaRPr lang="en-US"/>
          </a:p>
        </p:txBody>
      </p:sp>
    </p:spTree>
    <p:extLst>
      <p:ext uri="{BB962C8B-B14F-4D97-AF65-F5344CB8AC3E}">
        <p14:creationId xmlns:p14="http://schemas.microsoft.com/office/powerpoint/2010/main" val="24263893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7FACC7-81AF-46BD-8728-468CEE40DA35}" type="slidenum">
              <a:rPr lang="en-US" smtClean="0"/>
              <a:t>1</a:t>
            </a:fld>
            <a:endParaRPr lang="en-US"/>
          </a:p>
        </p:txBody>
      </p:sp>
      <p:sp>
        <p:nvSpPr>
          <p:cNvPr id="5" name="Date Placeholder 4"/>
          <p:cNvSpPr>
            <a:spLocks noGrp="1"/>
          </p:cNvSpPr>
          <p:nvPr>
            <p:ph type="dt" idx="11"/>
          </p:nvPr>
        </p:nvSpPr>
        <p:spPr/>
        <p:txBody>
          <a:bodyPr/>
          <a:lstStyle/>
          <a:p>
            <a:r>
              <a:rPr lang="en-US" smtClean="0"/>
              <a:t>2/21/2017</a:t>
            </a:r>
            <a:endParaRPr lang="en-US"/>
          </a:p>
        </p:txBody>
      </p:sp>
    </p:spTree>
    <p:extLst>
      <p:ext uri="{BB962C8B-B14F-4D97-AF65-F5344CB8AC3E}">
        <p14:creationId xmlns:p14="http://schemas.microsoft.com/office/powerpoint/2010/main" val="38135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7400EFB-B117-402A-85BD-36122C381028}" type="slidenum">
              <a:rPr lang="en-US" altLang="en-US" sz="1200"/>
              <a:pPr/>
              <a:t>21</a:t>
            </a:fld>
            <a:endParaRPr lang="en-US" altLang="en-US" sz="1200"/>
          </a:p>
        </p:txBody>
      </p:sp>
      <p:sp>
        <p:nvSpPr>
          <p:cNvPr id="18434" name="Rectangle 2"/>
          <p:cNvSpPr>
            <a:spLocks noGrp="1" noRot="1" noChangeAspect="1" noChangeArrowheads="1" noTextEdit="1"/>
          </p:cNvSpPr>
          <p:nvPr>
            <p:ph type="sldImg"/>
          </p:nvPr>
        </p:nvSpPr>
        <p:spPr>
          <a:xfrm>
            <a:off x="1414463" y="1162050"/>
            <a:ext cx="4181475" cy="3136900"/>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
        <p:nvSpPr>
          <p:cNvPr id="2" name="Date Placeholder 1"/>
          <p:cNvSpPr>
            <a:spLocks noGrp="1"/>
          </p:cNvSpPr>
          <p:nvPr>
            <p:ph type="dt" idx="10"/>
          </p:nvPr>
        </p:nvSpPr>
        <p:spPr/>
        <p:txBody>
          <a:bodyPr/>
          <a:lstStyle/>
          <a:p>
            <a:r>
              <a:rPr lang="en-US" smtClean="0"/>
              <a:t>2/21/2017</a:t>
            </a:r>
            <a:endParaRPr lang="en-US"/>
          </a:p>
        </p:txBody>
      </p:sp>
    </p:spTree>
    <p:extLst>
      <p:ext uri="{BB962C8B-B14F-4D97-AF65-F5344CB8AC3E}">
        <p14:creationId xmlns:p14="http://schemas.microsoft.com/office/powerpoint/2010/main" val="179997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0E54D7-CDE7-4DDA-8FA1-188E6A9A90F4}" type="slidenum">
              <a:rPr lang="en-US" altLang="en-US" smtClean="0">
                <a:latin typeface="Times New Roman" panose="02020603050405020304" pitchFamily="18" charset="0"/>
                <a:ea typeface="MS PGothic" panose="020B0600070205080204" pitchFamily="34" charset="-128"/>
              </a:rPr>
              <a:pPr>
                <a:spcBef>
                  <a:spcPct val="0"/>
                </a:spcBef>
              </a:pPr>
              <a:t>43</a:t>
            </a:fld>
            <a:endParaRPr lang="en-US" altLang="en-US" smtClean="0">
              <a:latin typeface="Times New Roman" panose="02020603050405020304" pitchFamily="18" charset="0"/>
              <a:ea typeface="MS PGothic" panose="020B0600070205080204" pitchFamily="34" charset="-128"/>
            </a:endParaRPr>
          </a:p>
        </p:txBody>
      </p:sp>
      <p:sp>
        <p:nvSpPr>
          <p:cNvPr id="2" name="Date Placeholder 1"/>
          <p:cNvSpPr>
            <a:spLocks noGrp="1"/>
          </p:cNvSpPr>
          <p:nvPr>
            <p:ph type="dt" idx="10"/>
          </p:nvPr>
        </p:nvSpPr>
        <p:spPr/>
        <p:txBody>
          <a:bodyPr/>
          <a:lstStyle/>
          <a:p>
            <a:r>
              <a:rPr lang="en-US" smtClean="0"/>
              <a:t>2/21/2017</a:t>
            </a:r>
            <a:endParaRPr lang="en-US"/>
          </a:p>
        </p:txBody>
      </p:sp>
    </p:spTree>
    <p:extLst>
      <p:ext uri="{BB962C8B-B14F-4D97-AF65-F5344CB8AC3E}">
        <p14:creationId xmlns:p14="http://schemas.microsoft.com/office/powerpoint/2010/main" val="27075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FB79B5-138B-4B3C-9F0F-B62D886A7D17}" type="slidenum">
              <a:rPr lang="en-US" altLang="en-US">
                <a:latin typeface="Calibri" panose="020F0502020204030204" pitchFamily="34" charset="0"/>
              </a:rPr>
              <a:pPr eaLnBrk="1" hangingPunct="1"/>
              <a:t>60</a:t>
            </a:fld>
            <a:endParaRPr lang="en-US" altLang="en-US">
              <a:latin typeface="Calibri" panose="020F0502020204030204" pitchFamily="34" charset="0"/>
            </a:endParaRPr>
          </a:p>
        </p:txBody>
      </p:sp>
      <p:sp>
        <p:nvSpPr>
          <p:cNvPr id="2" name="Date Placeholder 1"/>
          <p:cNvSpPr>
            <a:spLocks noGrp="1"/>
          </p:cNvSpPr>
          <p:nvPr>
            <p:ph type="dt" idx="10"/>
          </p:nvPr>
        </p:nvSpPr>
        <p:spPr/>
        <p:txBody>
          <a:bodyPr/>
          <a:lstStyle/>
          <a:p>
            <a:r>
              <a:rPr lang="en-US" smtClean="0"/>
              <a:t>2/21/2017</a:t>
            </a:r>
            <a:endParaRPr lang="en-US"/>
          </a:p>
        </p:txBody>
      </p:sp>
    </p:spTree>
    <p:extLst>
      <p:ext uri="{BB962C8B-B14F-4D97-AF65-F5344CB8AC3E}">
        <p14:creationId xmlns:p14="http://schemas.microsoft.com/office/powerpoint/2010/main" val="333605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2/21/2017</a:t>
            </a:r>
            <a:endParaRPr lang="en-US"/>
          </a:p>
        </p:txBody>
      </p:sp>
      <p:sp>
        <p:nvSpPr>
          <p:cNvPr id="5" name="Slide Number Placeholder 4"/>
          <p:cNvSpPr>
            <a:spLocks noGrp="1"/>
          </p:cNvSpPr>
          <p:nvPr>
            <p:ph type="sldNum" sz="quarter" idx="11"/>
          </p:nvPr>
        </p:nvSpPr>
        <p:spPr/>
        <p:txBody>
          <a:bodyPr/>
          <a:lstStyle/>
          <a:p>
            <a:fld id="{7D7FACC7-81AF-46BD-8728-468CEE40DA35}" type="slidenum">
              <a:rPr lang="en-US" smtClean="0"/>
              <a:t>68</a:t>
            </a:fld>
            <a:endParaRPr lang="en-US"/>
          </a:p>
        </p:txBody>
      </p:sp>
    </p:spTree>
    <p:extLst>
      <p:ext uri="{BB962C8B-B14F-4D97-AF65-F5344CB8AC3E}">
        <p14:creationId xmlns:p14="http://schemas.microsoft.com/office/powerpoint/2010/main" val="638475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3E3D204B-3B73-4F38-A76D-CE35DF8D2B55}" type="datetimeFigureOut">
              <a:rPr lang="en-US" smtClean="0"/>
              <a:t>2/16/2017</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132984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D204B-3B73-4F38-A76D-CE35DF8D2B55}"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156467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E3D204B-3B73-4F38-A76D-CE35DF8D2B55}" type="datetimeFigureOut">
              <a:rPr lang="en-US" smtClean="0"/>
              <a:t>2/16/2017</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29198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E3D204B-3B73-4F38-A76D-CE35DF8D2B55}" type="datetimeFigureOut">
              <a:rPr lang="en-US" smtClean="0"/>
              <a:t>2/16/2017</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2162F81-FF0E-41DB-803E-027ECEE3F29C}"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944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3E3D204B-3B73-4F38-A76D-CE35DF8D2B55}" type="datetimeFigureOut">
              <a:rPr lang="en-US" smtClean="0"/>
              <a:t>2/16/2017</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312468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3D204B-3B73-4F38-A76D-CE35DF8D2B55}"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2625026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3D204B-3B73-4F38-A76D-CE35DF8D2B55}"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306750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3D204B-3B73-4F38-A76D-CE35DF8D2B55}"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384919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E3D204B-3B73-4F38-A76D-CE35DF8D2B55}" type="datetimeFigureOut">
              <a:rPr lang="en-US" smtClean="0"/>
              <a:t>2/16/2017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228400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3D204B-3B73-4F38-A76D-CE35DF8D2B55}"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234745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E3D204B-3B73-4F38-A76D-CE35DF8D2B55}" type="datetimeFigureOut">
              <a:rPr lang="en-US" smtClean="0"/>
              <a:t>2/16/2017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155837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3D204B-3B73-4F38-A76D-CE35DF8D2B55}"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247936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3D204B-3B73-4F38-A76D-CE35DF8D2B55}"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341846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3D204B-3B73-4F38-A76D-CE35DF8D2B55}"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85174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D204B-3B73-4F38-A76D-CE35DF8D2B55}"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137937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D204B-3B73-4F38-A76D-CE35DF8D2B55}"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109445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D204B-3B73-4F38-A76D-CE35DF8D2B55}"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62F81-FF0E-41DB-803E-027ECEE3F29C}" type="slidenum">
              <a:rPr lang="en-US" smtClean="0"/>
              <a:t>‹#›</a:t>
            </a:fld>
            <a:endParaRPr lang="en-US"/>
          </a:p>
        </p:txBody>
      </p:sp>
    </p:spTree>
    <p:extLst>
      <p:ext uri="{BB962C8B-B14F-4D97-AF65-F5344CB8AC3E}">
        <p14:creationId xmlns:p14="http://schemas.microsoft.com/office/powerpoint/2010/main" val="72221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3D204B-3B73-4F38-A76D-CE35DF8D2B55}" type="datetimeFigureOut">
              <a:rPr lang="en-US" smtClean="0"/>
              <a:t>2/16/2017</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162F81-FF0E-41DB-803E-027ECEE3F29C}" type="slidenum">
              <a:rPr lang="en-US" smtClean="0"/>
              <a:t>‹#›</a:t>
            </a:fld>
            <a:endParaRPr lang="en-US"/>
          </a:p>
        </p:txBody>
      </p:sp>
    </p:spTree>
    <p:extLst>
      <p:ext uri="{BB962C8B-B14F-4D97-AF65-F5344CB8AC3E}">
        <p14:creationId xmlns:p14="http://schemas.microsoft.com/office/powerpoint/2010/main" val="359453104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3547" y="1440603"/>
            <a:ext cx="7516906" cy="794918"/>
          </a:xfrm>
        </p:spPr>
        <p:txBody>
          <a:bodyPr>
            <a:noAutofit/>
          </a:bodyPr>
          <a:lstStyle/>
          <a:p>
            <a:r>
              <a:rPr lang="en-US" sz="6600" dirty="0">
                <a:solidFill>
                  <a:schemeClr val="bg1"/>
                </a:solidFill>
                <a:latin typeface="Aharoni" panose="02010803020104030203" pitchFamily="2" charset="-79"/>
                <a:cs typeface="Aharoni" panose="02010803020104030203" pitchFamily="2" charset="-79"/>
              </a:rPr>
              <a:t>animal Systems</a:t>
            </a:r>
          </a:p>
        </p:txBody>
      </p:sp>
      <p:sp>
        <p:nvSpPr>
          <p:cNvPr id="3" name="Subtitle 2"/>
          <p:cNvSpPr>
            <a:spLocks noGrp="1"/>
          </p:cNvSpPr>
          <p:nvPr>
            <p:ph type="subTitle" idx="1"/>
          </p:nvPr>
        </p:nvSpPr>
        <p:spPr/>
        <p:txBody>
          <a:bodyPr/>
          <a:lstStyle/>
          <a:p>
            <a:endParaRPr lang="en-US"/>
          </a:p>
        </p:txBody>
      </p:sp>
      <p:pic>
        <p:nvPicPr>
          <p:cNvPr id="1026" name="Picture 2" descr="http://i.livescience.com/images/i/000/025/668/original/human-body-systems.jpg?13324457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419175"/>
            <a:ext cx="8572500" cy="327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5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05073" y="0"/>
            <a:ext cx="6457950" cy="969771"/>
          </a:xfrm>
        </p:spPr>
        <p:txBody>
          <a:bodyPr/>
          <a:lstStyle/>
          <a:p>
            <a:pPr eaLnBrk="1" hangingPunct="1"/>
            <a:r>
              <a:rPr lang="en-US" altLang="en-US" b="1" dirty="0" smtClean="0">
                <a:ea typeface="ＭＳ Ｐゴシック" panose="020B0600070205080204" pitchFamily="34" charset="-128"/>
              </a:rPr>
              <a:t>Muscular System</a:t>
            </a:r>
          </a:p>
        </p:txBody>
      </p:sp>
      <p:sp>
        <p:nvSpPr>
          <p:cNvPr id="16387" name="Rectangle 3"/>
          <p:cNvSpPr>
            <a:spLocks noGrp="1" noChangeArrowheads="1"/>
          </p:cNvSpPr>
          <p:nvPr>
            <p:ph idx="1"/>
          </p:nvPr>
        </p:nvSpPr>
        <p:spPr>
          <a:xfrm>
            <a:off x="0" y="828103"/>
            <a:ext cx="8937986" cy="5888229"/>
          </a:xfrm>
        </p:spPr>
        <p:txBody>
          <a:bodyPr>
            <a:normAutofit/>
          </a:bodyPr>
          <a:lstStyle/>
          <a:p>
            <a:pPr eaLnBrk="1" hangingPunct="1"/>
            <a:r>
              <a:rPr lang="en-US" altLang="en-US" sz="1950" dirty="0" smtClean="0">
                <a:ea typeface="ＭＳ Ｐゴシック" panose="020B0600070205080204" pitchFamily="34" charset="-128"/>
              </a:rPr>
              <a:t>Body system that moves bones at joints and pushes substances such as blood, food, and fluids throughout the body.</a:t>
            </a:r>
            <a:endParaRPr lang="en-US" altLang="en-US" sz="1950" dirty="0">
              <a:ea typeface="ＭＳ Ｐゴシック" panose="020B0600070205080204" pitchFamily="34" charset="-128"/>
            </a:endParaRPr>
          </a:p>
          <a:p>
            <a:pPr eaLnBrk="1" hangingPunct="1"/>
            <a:r>
              <a:rPr lang="en-US" altLang="en-US" sz="1950" dirty="0">
                <a:ea typeface="ＭＳ Ｐゴシック" panose="020B0600070205080204" pitchFamily="34" charset="-128"/>
              </a:rPr>
              <a:t>Your body has over 600 </a:t>
            </a:r>
            <a:r>
              <a:rPr lang="en-US" altLang="en-US" sz="1950" dirty="0" smtClean="0">
                <a:ea typeface="ＭＳ Ｐゴシック" panose="020B0600070205080204" pitchFamily="34" charset="-128"/>
              </a:rPr>
              <a:t>muscles.</a:t>
            </a:r>
            <a:endParaRPr lang="en-US" altLang="en-US" sz="1950" dirty="0">
              <a:ea typeface="ＭＳ Ｐゴシック" panose="020B0600070205080204" pitchFamily="34" charset="-128"/>
            </a:endParaRPr>
          </a:p>
          <a:p>
            <a:pPr eaLnBrk="1" hangingPunct="1"/>
            <a:r>
              <a:rPr lang="en-US" altLang="en-US" sz="1950" dirty="0">
                <a:ea typeface="ＭＳ Ｐゴシック" panose="020B0600070205080204" pitchFamily="34" charset="-128"/>
              </a:rPr>
              <a:t>All muscles are specialized for </a:t>
            </a:r>
            <a:r>
              <a:rPr lang="en-US" altLang="en-US" sz="1950" b="1" i="1" dirty="0" smtClean="0">
                <a:solidFill>
                  <a:srgbClr val="FFFF00"/>
                </a:solidFill>
                <a:ea typeface="ＭＳ Ｐゴシック" panose="020B0600070205080204" pitchFamily="34" charset="-128"/>
              </a:rPr>
              <a:t>contraction.</a:t>
            </a:r>
            <a:endParaRPr lang="en-US" altLang="en-US" sz="1950" b="1" i="1" dirty="0">
              <a:solidFill>
                <a:srgbClr val="FFFF00"/>
              </a:solidFill>
              <a:ea typeface="ＭＳ Ｐゴシック" panose="020B0600070205080204" pitchFamily="34" charset="-128"/>
            </a:endParaRPr>
          </a:p>
          <a:p>
            <a:pPr eaLnBrk="1" hangingPunct="1"/>
            <a:endParaRPr lang="en-US" altLang="en-US" sz="1950" b="1" i="1" dirty="0">
              <a:solidFill>
                <a:srgbClr val="FFFF00"/>
              </a:solidFill>
              <a:ea typeface="ＭＳ Ｐゴシック" panose="020B0600070205080204" pitchFamily="34" charset="-128"/>
            </a:endParaRPr>
          </a:p>
          <a:p>
            <a:pPr eaLnBrk="1" hangingPunct="1"/>
            <a:r>
              <a:rPr lang="en-US" altLang="en-US" sz="1950" b="1" i="1" dirty="0">
                <a:ea typeface="ＭＳ Ｐゴシック" panose="020B0600070205080204" pitchFamily="34" charset="-128"/>
              </a:rPr>
              <a:t>Types of muscles:</a:t>
            </a:r>
          </a:p>
          <a:p>
            <a:r>
              <a:rPr lang="en-US" altLang="en-US" sz="1950" b="1" u="sng" dirty="0">
                <a:solidFill>
                  <a:srgbClr val="FFFF00"/>
                </a:solidFill>
                <a:ea typeface="ＭＳ Ｐゴシック" panose="020B0600070205080204" pitchFamily="34" charset="-128"/>
              </a:rPr>
              <a:t>Smooth muscle</a:t>
            </a:r>
            <a:r>
              <a:rPr lang="en-US" altLang="en-US" sz="1950" dirty="0">
                <a:solidFill>
                  <a:srgbClr val="FFFF00"/>
                </a:solidFill>
                <a:ea typeface="ＭＳ Ｐゴシック" panose="020B0600070205080204" pitchFamily="34" charset="-128"/>
              </a:rPr>
              <a:t> </a:t>
            </a:r>
            <a:r>
              <a:rPr lang="en-US" altLang="en-US" sz="1950" dirty="0">
                <a:ea typeface="ＭＳ Ｐゴシック" panose="020B0600070205080204" pitchFamily="34" charset="-128"/>
              </a:rPr>
              <a:t>– found in organs and blood </a:t>
            </a:r>
            <a:r>
              <a:rPr lang="en-US" altLang="en-US" sz="1950" dirty="0" smtClean="0">
                <a:ea typeface="ＭＳ Ｐゴシック" panose="020B0600070205080204" pitchFamily="34" charset="-128"/>
              </a:rPr>
              <a:t>vessels. </a:t>
            </a:r>
            <a:r>
              <a:rPr lang="en-US" altLang="en-US" sz="1950" dirty="0">
                <a:ea typeface="ＭＳ Ｐゴシック" panose="020B0600070205080204" pitchFamily="34" charset="-128"/>
              </a:rPr>
              <a:t>U</a:t>
            </a:r>
            <a:r>
              <a:rPr lang="en-US" altLang="en-US" sz="1950" dirty="0" smtClean="0">
                <a:ea typeface="ＭＳ Ｐゴシック" panose="020B0600070205080204" pitchFamily="34" charset="-128"/>
              </a:rPr>
              <a:t>nder </a:t>
            </a:r>
            <a:r>
              <a:rPr lang="en-US" altLang="en-US" sz="1950" dirty="0">
                <a:ea typeface="ＭＳ Ｐゴシック" panose="020B0600070205080204" pitchFamily="34" charset="-128"/>
              </a:rPr>
              <a:t>involuntary control</a:t>
            </a:r>
          </a:p>
          <a:p>
            <a:r>
              <a:rPr lang="en-US" altLang="en-US" sz="1950" b="1" u="sng" dirty="0">
                <a:solidFill>
                  <a:srgbClr val="FFFF00"/>
                </a:solidFill>
                <a:ea typeface="ＭＳ Ｐゴシック" panose="020B0600070205080204" pitchFamily="34" charset="-128"/>
              </a:rPr>
              <a:t>Cardiac muscle</a:t>
            </a:r>
            <a:r>
              <a:rPr lang="en-US" altLang="en-US" sz="1950" dirty="0">
                <a:solidFill>
                  <a:srgbClr val="FFFF00"/>
                </a:solidFill>
                <a:ea typeface="ＭＳ Ｐゴシック" panose="020B0600070205080204" pitchFamily="34" charset="-128"/>
              </a:rPr>
              <a:t> </a:t>
            </a:r>
            <a:r>
              <a:rPr lang="en-US" altLang="en-US" sz="1950" dirty="0">
                <a:ea typeface="ＭＳ Ｐゴシック" panose="020B0600070205080204" pitchFamily="34" charset="-128"/>
              </a:rPr>
              <a:t>– found only in the </a:t>
            </a:r>
            <a:r>
              <a:rPr lang="en-US" altLang="en-US" sz="1950" dirty="0" smtClean="0">
                <a:ea typeface="ＭＳ Ｐゴシック" panose="020B0600070205080204" pitchFamily="34" charset="-128"/>
              </a:rPr>
              <a:t>heart. Under </a:t>
            </a:r>
            <a:r>
              <a:rPr lang="en-US" altLang="en-US" sz="1950" dirty="0">
                <a:ea typeface="ＭＳ Ｐゴシック" panose="020B0600070205080204" pitchFamily="34" charset="-128"/>
              </a:rPr>
              <a:t>involuntary control</a:t>
            </a:r>
          </a:p>
          <a:p>
            <a:r>
              <a:rPr lang="en-US" altLang="en-US" sz="1950" b="1" u="sng" dirty="0">
                <a:solidFill>
                  <a:srgbClr val="FFFF00"/>
                </a:solidFill>
                <a:ea typeface="ＭＳ Ｐゴシック" panose="020B0600070205080204" pitchFamily="34" charset="-128"/>
              </a:rPr>
              <a:t>Skeletal muscle</a:t>
            </a:r>
            <a:r>
              <a:rPr lang="en-US" altLang="en-US" sz="1950" dirty="0">
                <a:solidFill>
                  <a:srgbClr val="FFFF00"/>
                </a:solidFill>
                <a:ea typeface="ＭＳ Ｐゴシック" panose="020B0600070205080204" pitchFamily="34" charset="-128"/>
              </a:rPr>
              <a:t> </a:t>
            </a:r>
            <a:r>
              <a:rPr lang="en-US" altLang="en-US" sz="1950" dirty="0">
                <a:ea typeface="ＭＳ Ｐゴシック" panose="020B0600070205080204" pitchFamily="34" charset="-128"/>
              </a:rPr>
              <a:t>– attached to bones by strips of connective tissue called tendons, </a:t>
            </a:r>
            <a:r>
              <a:rPr lang="en-US" altLang="en-US" sz="1950" dirty="0" smtClean="0">
                <a:ea typeface="ＭＳ Ｐゴシック" panose="020B0600070205080204" pitchFamily="34" charset="-128"/>
              </a:rPr>
              <a:t>controlled </a:t>
            </a:r>
            <a:r>
              <a:rPr lang="en-US" altLang="en-US" sz="1950" dirty="0">
                <a:ea typeface="ＭＳ Ｐゴシック" panose="020B0600070205080204" pitchFamily="34" charset="-128"/>
              </a:rPr>
              <a:t>by central nervous system, lots of mitochondria (for energy usage</a:t>
            </a:r>
            <a:r>
              <a:rPr lang="en-US" altLang="en-US" sz="1950" dirty="0" smtClean="0">
                <a:ea typeface="ＭＳ Ｐゴシック" panose="020B0600070205080204" pitchFamily="34" charset="-128"/>
              </a:rPr>
              <a:t>). Under </a:t>
            </a:r>
            <a:r>
              <a:rPr lang="en-US" altLang="en-US" sz="1950" dirty="0">
                <a:ea typeface="ＭＳ Ｐゴシック" panose="020B0600070205080204" pitchFamily="34" charset="-128"/>
              </a:rPr>
              <a:t>voluntary </a:t>
            </a:r>
            <a:r>
              <a:rPr lang="en-US" altLang="en-US" sz="1950" dirty="0" smtClean="0">
                <a:ea typeface="ＭＳ Ｐゴシック" panose="020B0600070205080204" pitchFamily="34" charset="-128"/>
              </a:rPr>
              <a:t>movement. </a:t>
            </a:r>
            <a:endParaRPr lang="en-US" altLang="en-US" sz="1950" dirty="0">
              <a:ea typeface="ＭＳ Ｐゴシック" panose="020B0600070205080204" pitchFamily="34" charset="-128"/>
            </a:endParaRPr>
          </a:p>
          <a:p>
            <a:pPr eaLnBrk="1" hangingPunct="1"/>
            <a:endParaRPr lang="en-US" altLang="en-US" b="1" i="1" dirty="0" smtClean="0">
              <a:solidFill>
                <a:srgbClr val="FFFF00"/>
              </a:solidFill>
              <a:ea typeface="ＭＳ Ｐゴシック" panose="020B0600070205080204"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153" y="5114682"/>
            <a:ext cx="4953691" cy="1743318"/>
          </a:xfrm>
          <a:prstGeom prst="rect">
            <a:avLst/>
          </a:prstGeom>
        </p:spPr>
      </p:pic>
    </p:spTree>
    <p:extLst>
      <p:ext uri="{BB962C8B-B14F-4D97-AF65-F5344CB8AC3E}">
        <p14:creationId xmlns:p14="http://schemas.microsoft.com/office/powerpoint/2010/main" val="743565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29555" y="321406"/>
            <a:ext cx="7102604" cy="1028700"/>
          </a:xfrm>
        </p:spPr>
        <p:txBody>
          <a:bodyPr>
            <a:noAutofit/>
          </a:bodyPr>
          <a:lstStyle/>
          <a:p>
            <a:pPr eaLnBrk="1" hangingPunct="1"/>
            <a:r>
              <a:rPr lang="en-US" altLang="en-US" sz="3600" b="1" dirty="0">
                <a:ea typeface="ＭＳ Ｐゴシック" panose="020B0600070205080204" pitchFamily="34" charset="-128"/>
              </a:rPr>
              <a:t>How </a:t>
            </a:r>
            <a:r>
              <a:rPr lang="en-US" altLang="en-US" sz="3600" b="1" dirty="0" smtClean="0">
                <a:ea typeface="ＭＳ Ｐゴシック" panose="020B0600070205080204" pitchFamily="34" charset="-128"/>
              </a:rPr>
              <a:t>muscles </a:t>
            </a:r>
            <a:r>
              <a:rPr lang="en-US" altLang="en-US" sz="3600" b="1" dirty="0">
                <a:ea typeface="ＭＳ Ｐゴシック" panose="020B0600070205080204" pitchFamily="34" charset="-128"/>
              </a:rPr>
              <a:t/>
            </a:r>
            <a:br>
              <a:rPr lang="en-US" altLang="en-US" sz="3600" b="1" dirty="0">
                <a:ea typeface="ＭＳ Ｐゴシック" panose="020B0600070205080204" pitchFamily="34" charset="-128"/>
              </a:rPr>
            </a:br>
            <a:r>
              <a:rPr lang="en-US" altLang="en-US" sz="3600" b="1" dirty="0">
                <a:ea typeface="ＭＳ Ｐゴシック" panose="020B0600070205080204" pitchFamily="34" charset="-128"/>
              </a:rPr>
              <a:t>work…</a:t>
            </a:r>
          </a:p>
        </p:txBody>
      </p:sp>
      <p:sp>
        <p:nvSpPr>
          <p:cNvPr id="19459" name="Rectangle 3"/>
          <p:cNvSpPr>
            <a:spLocks noGrp="1" noChangeArrowheads="1"/>
          </p:cNvSpPr>
          <p:nvPr>
            <p:ph idx="1"/>
          </p:nvPr>
        </p:nvSpPr>
        <p:spPr>
          <a:xfrm>
            <a:off x="137833" y="1571223"/>
            <a:ext cx="6666380" cy="5176890"/>
          </a:xfrm>
        </p:spPr>
        <p:txBody>
          <a:bodyPr/>
          <a:lstStyle/>
          <a:p>
            <a:pPr eaLnBrk="1" hangingPunct="1">
              <a:lnSpc>
                <a:spcPct val="90000"/>
              </a:lnSpc>
            </a:pPr>
            <a:r>
              <a:rPr lang="en-US" altLang="en-US" sz="2800" dirty="0">
                <a:ea typeface="ＭＳ Ｐゴシック" panose="020B0600070205080204" pitchFamily="34" charset="-128"/>
              </a:rPr>
              <a:t>Muscles receive a nerve impulse which causes them to </a:t>
            </a:r>
            <a:r>
              <a:rPr lang="en-US" altLang="en-US" sz="2800" dirty="0" smtClean="0">
                <a:ea typeface="ＭＳ Ｐゴシック" panose="020B0600070205080204" pitchFamily="34" charset="-128"/>
              </a:rPr>
              <a:t>contract.</a:t>
            </a:r>
            <a:endParaRPr lang="en-US" altLang="en-US" sz="2800" dirty="0">
              <a:ea typeface="ＭＳ Ｐゴシック" panose="020B0600070205080204" pitchFamily="34" charset="-128"/>
            </a:endParaRPr>
          </a:p>
          <a:p>
            <a:pPr eaLnBrk="1" hangingPunct="1">
              <a:lnSpc>
                <a:spcPct val="90000"/>
              </a:lnSpc>
            </a:pPr>
            <a:r>
              <a:rPr lang="en-US" altLang="en-US" sz="2800" dirty="0">
                <a:ea typeface="ＭＳ Ｐゴシック" panose="020B0600070205080204" pitchFamily="34" charset="-128"/>
              </a:rPr>
              <a:t>They are attached to bones in opposing pairs</a:t>
            </a:r>
          </a:p>
          <a:p>
            <a:pPr lvl="1" eaLnBrk="1" hangingPunct="1">
              <a:lnSpc>
                <a:spcPct val="90000"/>
              </a:lnSpc>
            </a:pPr>
            <a:r>
              <a:rPr lang="en-US" altLang="en-US" sz="2800" i="1" dirty="0">
                <a:solidFill>
                  <a:srgbClr val="FFFF00"/>
                </a:solidFill>
                <a:ea typeface="ＭＳ Ｐゴシック" panose="020B0600070205080204" pitchFamily="34" charset="-128"/>
              </a:rPr>
              <a:t>Flexor muscles</a:t>
            </a:r>
            <a:r>
              <a:rPr lang="en-US" altLang="en-US" sz="2800" dirty="0">
                <a:solidFill>
                  <a:srgbClr val="FFFF00"/>
                </a:solidFill>
                <a:ea typeface="ＭＳ Ｐゴシック" panose="020B0600070205080204" pitchFamily="34" charset="-128"/>
              </a:rPr>
              <a:t> </a:t>
            </a:r>
            <a:r>
              <a:rPr lang="en-US" altLang="en-US" sz="2800" dirty="0">
                <a:ea typeface="ＭＳ Ｐゴシック" panose="020B0600070205080204" pitchFamily="34" charset="-128"/>
              </a:rPr>
              <a:t>cause a joint to bend</a:t>
            </a:r>
          </a:p>
          <a:p>
            <a:pPr lvl="1" eaLnBrk="1" hangingPunct="1">
              <a:lnSpc>
                <a:spcPct val="90000"/>
              </a:lnSpc>
            </a:pPr>
            <a:r>
              <a:rPr lang="en-US" altLang="en-US" sz="2800" i="1" dirty="0">
                <a:solidFill>
                  <a:srgbClr val="FFFF00"/>
                </a:solidFill>
                <a:ea typeface="ＭＳ Ｐゴシック" panose="020B0600070205080204" pitchFamily="34" charset="-128"/>
              </a:rPr>
              <a:t>Extensor muscles</a:t>
            </a:r>
            <a:r>
              <a:rPr lang="en-US" altLang="en-US" sz="2800" dirty="0">
                <a:solidFill>
                  <a:srgbClr val="FFFF00"/>
                </a:solidFill>
                <a:ea typeface="ＭＳ Ｐゴシック" panose="020B0600070205080204" pitchFamily="34" charset="-128"/>
              </a:rPr>
              <a:t> </a:t>
            </a:r>
            <a:r>
              <a:rPr lang="en-US" altLang="en-US" sz="2800" dirty="0">
                <a:ea typeface="ＭＳ Ｐゴシック" panose="020B0600070205080204" pitchFamily="34" charset="-128"/>
              </a:rPr>
              <a:t>cause a joint to straighten</a:t>
            </a:r>
          </a:p>
          <a:p>
            <a:pPr eaLnBrk="1" hangingPunct="1">
              <a:lnSpc>
                <a:spcPct val="90000"/>
              </a:lnSpc>
            </a:pPr>
            <a:r>
              <a:rPr lang="en-US" altLang="en-US" sz="2800" dirty="0">
                <a:ea typeface="ＭＳ Ｐゴシック" panose="020B0600070205080204" pitchFamily="34" charset="-128"/>
              </a:rPr>
              <a:t>Connective tissues called </a:t>
            </a:r>
            <a:r>
              <a:rPr lang="en-US" altLang="en-US" sz="2800" i="1" dirty="0">
                <a:solidFill>
                  <a:srgbClr val="FFFF00"/>
                </a:solidFill>
                <a:ea typeface="ＭＳ Ｐゴシック" panose="020B0600070205080204" pitchFamily="34" charset="-128"/>
              </a:rPr>
              <a:t>tendons</a:t>
            </a:r>
            <a:r>
              <a:rPr lang="en-US" altLang="en-US" sz="2800" dirty="0">
                <a:ea typeface="ＭＳ Ｐゴシック" panose="020B0600070205080204" pitchFamily="34" charset="-128"/>
              </a:rPr>
              <a:t> connect the muscles to the bones</a:t>
            </a:r>
          </a:p>
          <a:p>
            <a:pPr lvl="1" eaLnBrk="1" hangingPunct="1">
              <a:lnSpc>
                <a:spcPct val="90000"/>
              </a:lnSpc>
              <a:buFontTx/>
              <a:buNone/>
            </a:pPr>
            <a:endParaRPr lang="en-US" altLang="en-US" dirty="0" smtClean="0">
              <a:ea typeface="ＭＳ Ｐゴシック" panose="020B0600070205080204" pitchFamily="34" charset="-128"/>
            </a:endParaRPr>
          </a:p>
        </p:txBody>
      </p:sp>
      <p:pic>
        <p:nvPicPr>
          <p:cNvPr id="1946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0478" y="4598008"/>
            <a:ext cx="2021681" cy="198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211" y="1863507"/>
            <a:ext cx="21955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504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slideplayer.com/25/7621922/slides/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9809" y="379433"/>
            <a:ext cx="2222082" cy="461665"/>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2400" b="1" dirty="0" smtClean="0"/>
              <a:t>Flexor Muscle</a:t>
            </a:r>
            <a:endParaRPr lang="en-US" sz="2400" dirty="0"/>
          </a:p>
        </p:txBody>
      </p:sp>
      <p:cxnSp>
        <p:nvCxnSpPr>
          <p:cNvPr id="7" name="Straight Arrow Connector 6"/>
          <p:cNvCxnSpPr/>
          <p:nvPr/>
        </p:nvCxnSpPr>
        <p:spPr>
          <a:xfrm flipH="1">
            <a:off x="2820473" y="834144"/>
            <a:ext cx="758665" cy="5062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2891992" y="4585638"/>
            <a:ext cx="2573140" cy="461665"/>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2400" b="1" dirty="0" smtClean="0"/>
              <a:t>Extensor Muscle</a:t>
            </a:r>
            <a:endParaRPr lang="en-US" sz="2400" dirty="0"/>
          </a:p>
        </p:txBody>
      </p:sp>
      <p:cxnSp>
        <p:nvCxnSpPr>
          <p:cNvPr id="11" name="Straight Arrow Connector 10"/>
          <p:cNvCxnSpPr/>
          <p:nvPr/>
        </p:nvCxnSpPr>
        <p:spPr>
          <a:xfrm flipV="1">
            <a:off x="5452311" y="4343400"/>
            <a:ext cx="1131369" cy="4844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1729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15440" y="-180507"/>
            <a:ext cx="8549640" cy="1293028"/>
          </a:xfrm>
        </p:spPr>
        <p:txBody>
          <a:bodyPr>
            <a:noAutofit/>
          </a:bodyPr>
          <a:lstStyle/>
          <a:p>
            <a:pPr eaLnBrk="1" hangingPunct="1"/>
            <a:r>
              <a:rPr lang="en-US" altLang="en-US" sz="4400" b="1" dirty="0"/>
              <a:t>The Respiratory System</a:t>
            </a:r>
          </a:p>
        </p:txBody>
      </p:sp>
      <p:sp>
        <p:nvSpPr>
          <p:cNvPr id="4099" name="Rectangle 3"/>
          <p:cNvSpPr>
            <a:spLocks noGrp="1" noChangeArrowheads="1"/>
          </p:cNvSpPr>
          <p:nvPr>
            <p:ph idx="1"/>
          </p:nvPr>
        </p:nvSpPr>
        <p:spPr>
          <a:xfrm>
            <a:off x="151434" y="1112521"/>
            <a:ext cx="8992566" cy="6089804"/>
          </a:xfrm>
        </p:spPr>
        <p:txBody>
          <a:bodyPr>
            <a:normAutofit/>
          </a:bodyPr>
          <a:lstStyle/>
          <a:p>
            <a:pPr eaLnBrk="1" hangingPunct="1"/>
            <a:r>
              <a:rPr lang="en-US" altLang="en-US" sz="2800" dirty="0"/>
              <a:t>Function: </a:t>
            </a:r>
            <a:r>
              <a:rPr lang="en-US" altLang="en-US" sz="2800" dirty="0" smtClean="0"/>
              <a:t>responsible for </a:t>
            </a:r>
            <a:r>
              <a:rPr lang="en-US" altLang="en-US" sz="2800" dirty="0"/>
              <a:t>the exchange of </a:t>
            </a:r>
            <a:r>
              <a:rPr lang="en-US" altLang="en-US" sz="2800" dirty="0">
                <a:solidFill>
                  <a:srgbClr val="FFFF00"/>
                </a:solidFill>
              </a:rPr>
              <a:t>oxygen</a:t>
            </a:r>
            <a:r>
              <a:rPr lang="en-US" altLang="en-US" sz="2800" dirty="0"/>
              <a:t> and </a:t>
            </a:r>
            <a:r>
              <a:rPr lang="en-US" altLang="en-US" sz="2800" dirty="0">
                <a:solidFill>
                  <a:srgbClr val="FFFF00"/>
                </a:solidFill>
              </a:rPr>
              <a:t>carbon dioxide </a:t>
            </a:r>
            <a:r>
              <a:rPr lang="en-US" altLang="en-US" sz="2800" dirty="0"/>
              <a:t>between blood, air </a:t>
            </a:r>
            <a:r>
              <a:rPr lang="en-US" altLang="en-US" sz="2800" dirty="0" smtClean="0"/>
              <a:t>and tissues</a:t>
            </a:r>
          </a:p>
          <a:p>
            <a:pPr eaLnBrk="1" hangingPunct="1"/>
            <a:r>
              <a:rPr lang="en-US" altLang="en-US" sz="2800" dirty="0" smtClean="0"/>
              <a:t>Oxygen is brought into the body and carbon dioxide is expelled.</a:t>
            </a:r>
          </a:p>
          <a:p>
            <a:pPr eaLnBrk="1" hangingPunct="1"/>
            <a:endParaRPr lang="en-US" altLang="en-US" sz="2800" dirty="0"/>
          </a:p>
          <a:p>
            <a:pPr eaLnBrk="1" hangingPunct="1"/>
            <a:r>
              <a:rPr lang="en-US" altLang="en-US" sz="2800" dirty="0"/>
              <a:t>Consists of the nose and mouth, trachea, lungs (bronchi and alveoli</a:t>
            </a:r>
            <a:r>
              <a:rPr lang="en-US" altLang="en-US" sz="2800" dirty="0" smtClean="0"/>
              <a:t>).</a:t>
            </a:r>
            <a:endParaRPr lang="en-US" altLang="en-US" sz="2800" dirty="0"/>
          </a:p>
        </p:txBody>
      </p:sp>
    </p:spTree>
    <p:extLst>
      <p:ext uri="{BB962C8B-B14F-4D97-AF65-F5344CB8AC3E}">
        <p14:creationId xmlns:p14="http://schemas.microsoft.com/office/powerpoint/2010/main" val="238492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005" y="0"/>
            <a:ext cx="6377940" cy="1293028"/>
          </a:xfrm>
        </p:spPr>
        <p:txBody>
          <a:bodyPr/>
          <a:lstStyle/>
          <a:p>
            <a:r>
              <a:rPr lang="en-US" b="1" dirty="0" smtClean="0"/>
              <a:t>Respiratory system</a:t>
            </a:r>
            <a:endParaRPr lang="en-US" b="1" dirty="0"/>
          </a:p>
        </p:txBody>
      </p:sp>
      <p:pic>
        <p:nvPicPr>
          <p:cNvPr id="4" name="Picture 4" descr="http://adrenalfatiguesolution.com/wp-content/uploads/2014/03/respiratory-system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050842"/>
            <a:ext cx="7478751" cy="58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58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696" y="0"/>
            <a:ext cx="6377940" cy="1293028"/>
          </a:xfrm>
        </p:spPr>
        <p:txBody>
          <a:bodyPr/>
          <a:lstStyle/>
          <a:p>
            <a:r>
              <a:rPr lang="en-US" b="1" dirty="0" smtClean="0"/>
              <a:t>The diaphragm</a:t>
            </a:r>
            <a:endParaRPr lang="en-US" b="1" dirty="0"/>
          </a:p>
        </p:txBody>
      </p:sp>
      <p:sp>
        <p:nvSpPr>
          <p:cNvPr id="3" name="Content Placeholder 2"/>
          <p:cNvSpPr>
            <a:spLocks noGrp="1"/>
          </p:cNvSpPr>
          <p:nvPr>
            <p:ph idx="1"/>
          </p:nvPr>
        </p:nvSpPr>
        <p:spPr>
          <a:xfrm>
            <a:off x="121920" y="914400"/>
            <a:ext cx="7955280" cy="4069080"/>
          </a:xfrm>
        </p:spPr>
        <p:txBody>
          <a:bodyPr/>
          <a:lstStyle/>
          <a:p>
            <a:r>
              <a:rPr lang="en-US" altLang="en-US" sz="2400" dirty="0"/>
              <a:t>The </a:t>
            </a:r>
            <a:r>
              <a:rPr lang="en-US" altLang="en-US" sz="2400" b="1" u="sng" dirty="0"/>
              <a:t>diaphragm</a:t>
            </a:r>
            <a:r>
              <a:rPr lang="en-US" altLang="en-US" sz="2400" dirty="0"/>
              <a:t> is the strong muscle that divides our chest and abdominal cavities and causes our lungs to expand.</a:t>
            </a:r>
          </a:p>
          <a:p>
            <a:endParaRPr lang="en-US" dirty="0"/>
          </a:p>
        </p:txBody>
      </p:sp>
      <p:pic>
        <p:nvPicPr>
          <p:cNvPr id="5" name="Picture 2" descr="https://dr282zn36sxxg.cloudfront.net/datastreams/f-d%3A430124651c903b86c886c4032a62f50f75267b5d60e1005ac2d02a92%2BIMAGE_THUMB_POSTCARD%2BIMAGE_THUMB_POSTC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720" y="1960158"/>
            <a:ext cx="6996916" cy="4897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501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7"/>
          <p:cNvSpPr>
            <a:spLocks noGrp="1" noChangeArrowheads="1"/>
          </p:cNvSpPr>
          <p:nvPr>
            <p:ph idx="1"/>
          </p:nvPr>
        </p:nvSpPr>
        <p:spPr>
          <a:xfrm>
            <a:off x="152400" y="364706"/>
            <a:ext cx="8991600" cy="6493294"/>
          </a:xfrm>
        </p:spPr>
        <p:txBody>
          <a:bodyPr>
            <a:noAutofit/>
          </a:bodyPr>
          <a:lstStyle/>
          <a:p>
            <a:pPr eaLnBrk="1" hangingPunct="1">
              <a:lnSpc>
                <a:spcPct val="90000"/>
              </a:lnSpc>
            </a:pPr>
            <a:r>
              <a:rPr lang="en-US" altLang="en-US" sz="2800" dirty="0"/>
              <a:t>The purpose of the respiratory system is to bring in </a:t>
            </a:r>
            <a:r>
              <a:rPr lang="en-US" altLang="en-US" sz="2800" dirty="0">
                <a:solidFill>
                  <a:srgbClr val="FFFF00"/>
                </a:solidFill>
              </a:rPr>
              <a:t>oxygen</a:t>
            </a:r>
            <a:r>
              <a:rPr lang="en-US" altLang="en-US" sz="2800" dirty="0"/>
              <a:t> and to release wastes…especially </a:t>
            </a:r>
            <a:r>
              <a:rPr lang="en-US" altLang="en-US" sz="2800" dirty="0">
                <a:solidFill>
                  <a:srgbClr val="FFFF00"/>
                </a:solidFill>
              </a:rPr>
              <a:t>carbon dioxide</a:t>
            </a:r>
            <a:r>
              <a:rPr lang="en-US" altLang="en-US" sz="2800" dirty="0"/>
              <a:t>.</a:t>
            </a:r>
          </a:p>
          <a:p>
            <a:pPr eaLnBrk="1" hangingPunct="1">
              <a:lnSpc>
                <a:spcPct val="90000"/>
              </a:lnSpc>
            </a:pPr>
            <a:r>
              <a:rPr lang="en-US" altLang="en-US" sz="2800" dirty="0"/>
              <a:t>Without it our cells wouldn‘t</a:t>
            </a:r>
            <a:r>
              <a:rPr lang="ja-JP" altLang="en-US" sz="2800" dirty="0"/>
              <a:t> </a:t>
            </a:r>
            <a:r>
              <a:rPr lang="en-US" altLang="ja-JP" sz="2800" dirty="0"/>
              <a:t>get the oxygen they need to burn carbohydrates for energy.</a:t>
            </a:r>
          </a:p>
          <a:p>
            <a:pPr eaLnBrk="1" hangingPunct="1">
              <a:lnSpc>
                <a:spcPct val="90000"/>
              </a:lnSpc>
            </a:pPr>
            <a:r>
              <a:rPr lang="en-US" altLang="en-US" sz="2800" dirty="0"/>
              <a:t>When you need more energy you breathe harder </a:t>
            </a:r>
            <a:r>
              <a:rPr lang="en-US" altLang="en-US" sz="2800" dirty="0" smtClean="0"/>
              <a:t>and </a:t>
            </a:r>
            <a:r>
              <a:rPr lang="en-US" altLang="en-US" sz="2800" dirty="0"/>
              <a:t>faster to bring in more oxygen</a:t>
            </a:r>
            <a:r>
              <a:rPr lang="en-US" altLang="en-US" sz="2800" dirty="0" smtClean="0"/>
              <a:t>!</a:t>
            </a:r>
          </a:p>
          <a:p>
            <a:pPr eaLnBrk="1" hangingPunct="1">
              <a:lnSpc>
                <a:spcPct val="90000"/>
              </a:lnSpc>
            </a:pPr>
            <a:endParaRPr lang="en-US" altLang="en-US" sz="2800" dirty="0"/>
          </a:p>
          <a:p>
            <a:pPr marL="0" indent="0" eaLnBrk="1" hangingPunct="1">
              <a:lnSpc>
                <a:spcPct val="90000"/>
              </a:lnSpc>
              <a:buNone/>
            </a:pPr>
            <a:r>
              <a:rPr lang="en-US" altLang="en-US" sz="2800" b="1" dirty="0" smtClean="0"/>
              <a:t>Why?</a:t>
            </a:r>
          </a:p>
          <a:p>
            <a:pPr eaLnBrk="1" hangingPunct="1">
              <a:lnSpc>
                <a:spcPct val="90000"/>
              </a:lnSpc>
            </a:pPr>
            <a:endParaRPr lang="en-US" altLang="en-US" sz="2800" dirty="0"/>
          </a:p>
          <a:p>
            <a:pPr eaLnBrk="1" hangingPunct="1">
              <a:lnSpc>
                <a:spcPct val="90000"/>
              </a:lnSpc>
            </a:pPr>
            <a:r>
              <a:rPr lang="en-US" altLang="en-US" sz="2800" dirty="0" smtClean="0"/>
              <a:t>For cellular respiration &amp; to get energy in the form of ATP!</a:t>
            </a:r>
            <a:endParaRPr lang="en-US" altLang="en-US" sz="2800" dirty="0"/>
          </a:p>
        </p:txBody>
      </p:sp>
    </p:spTree>
    <p:extLst>
      <p:ext uri="{BB962C8B-B14F-4D97-AF65-F5344CB8AC3E}">
        <p14:creationId xmlns:p14="http://schemas.microsoft.com/office/powerpoint/2010/main" val="1396649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74203" y="146911"/>
            <a:ext cx="8488232" cy="969771"/>
          </a:xfrm>
        </p:spPr>
        <p:txBody>
          <a:bodyPr>
            <a:noAutofit/>
          </a:bodyPr>
          <a:lstStyle/>
          <a:p>
            <a:pPr eaLnBrk="1" hangingPunct="1"/>
            <a:r>
              <a:rPr lang="en-US" altLang="en-US" b="1" dirty="0"/>
              <a:t>The Circulatory System</a:t>
            </a:r>
          </a:p>
        </p:txBody>
      </p:sp>
      <p:sp>
        <p:nvSpPr>
          <p:cNvPr id="7171" name="Rectangle 3"/>
          <p:cNvSpPr>
            <a:spLocks noGrp="1" noChangeArrowheads="1"/>
          </p:cNvSpPr>
          <p:nvPr>
            <p:ph idx="1"/>
          </p:nvPr>
        </p:nvSpPr>
        <p:spPr>
          <a:xfrm>
            <a:off x="-36531" y="1414226"/>
            <a:ext cx="5412889" cy="6007654"/>
          </a:xfrm>
        </p:spPr>
        <p:txBody>
          <a:bodyPr>
            <a:noAutofit/>
          </a:bodyPr>
          <a:lstStyle/>
          <a:p>
            <a:pPr eaLnBrk="1" hangingPunct="1"/>
            <a:r>
              <a:rPr lang="en-US" altLang="en-US" sz="2600" dirty="0"/>
              <a:t>Consists of the </a:t>
            </a:r>
            <a:r>
              <a:rPr lang="en-US" altLang="en-US" sz="2600" u="sng" dirty="0"/>
              <a:t>heart</a:t>
            </a:r>
            <a:r>
              <a:rPr lang="en-US" altLang="en-US" sz="2600" dirty="0"/>
              <a:t> (</a:t>
            </a:r>
            <a:r>
              <a:rPr lang="en-US" altLang="en-US" sz="2600" dirty="0" smtClean="0"/>
              <a:t>pump), arteries</a:t>
            </a:r>
            <a:r>
              <a:rPr lang="en-US" altLang="en-US" sz="2600" dirty="0"/>
              <a:t>, veins, and capillaries (blood vessels). </a:t>
            </a:r>
          </a:p>
          <a:p>
            <a:pPr marL="457200" lvl="1" indent="0" eaLnBrk="1" hangingPunct="1">
              <a:buNone/>
            </a:pPr>
            <a:endParaRPr lang="en-US" altLang="en-US" sz="2600" dirty="0"/>
          </a:p>
          <a:p>
            <a:r>
              <a:rPr lang="en-US" altLang="en-US" sz="2600" dirty="0"/>
              <a:t>Humans have a double looping circulatory </a:t>
            </a:r>
            <a:r>
              <a:rPr lang="en-US" altLang="en-US" sz="2600" dirty="0" smtClean="0"/>
              <a:t>system.</a:t>
            </a:r>
          </a:p>
          <a:p>
            <a:pPr lvl="1"/>
            <a:r>
              <a:rPr lang="en-US" altLang="en-US" sz="2400" dirty="0" smtClean="0"/>
              <a:t>That </a:t>
            </a:r>
            <a:r>
              <a:rPr lang="en-US" altLang="en-US" sz="2400" dirty="0"/>
              <a:t>means one loop carries oxygenated blood to the </a:t>
            </a:r>
            <a:r>
              <a:rPr lang="en-US" altLang="en-US" sz="2400" dirty="0" smtClean="0"/>
              <a:t>body &amp; the </a:t>
            </a:r>
            <a:r>
              <a:rPr lang="en-US" altLang="en-US" sz="2400" dirty="0"/>
              <a:t>other loop carries deoxygenated blood to the lungs to get oxygenated after the oxygen has been used.</a:t>
            </a:r>
          </a:p>
        </p:txBody>
      </p:sp>
      <p:pic>
        <p:nvPicPr>
          <p:cNvPr id="5" name="Picture 2" descr="http://classconnection.s3.amazonaws.com/811/flashcards/141811/jpg/circulation13225096567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726"/>
          <a:stretch/>
        </p:blipFill>
        <p:spPr bwMode="auto">
          <a:xfrm>
            <a:off x="5376358" y="1788908"/>
            <a:ext cx="3786274" cy="373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49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228488"/>
            <a:ext cx="9016365" cy="4236832"/>
          </a:xfrm>
        </p:spPr>
        <p:txBody>
          <a:bodyPr>
            <a:normAutofit/>
          </a:bodyPr>
          <a:lstStyle/>
          <a:p>
            <a:pPr eaLnBrk="1" hangingPunct="1"/>
            <a:r>
              <a:rPr lang="en-US" altLang="en-US" sz="2800" dirty="0"/>
              <a:t>The purpose of the circulatory system is to </a:t>
            </a:r>
            <a:endParaRPr lang="en-US" altLang="en-US" sz="2800" dirty="0" smtClean="0"/>
          </a:p>
          <a:p>
            <a:pPr lvl="1"/>
            <a:r>
              <a:rPr lang="en-US" altLang="en-US" sz="2800" dirty="0" smtClean="0"/>
              <a:t>move </a:t>
            </a:r>
            <a:r>
              <a:rPr lang="en-US" altLang="en-US" sz="2800" dirty="0"/>
              <a:t>the </a:t>
            </a:r>
            <a:r>
              <a:rPr lang="en-US" altLang="en-US" sz="2800" b="1" dirty="0">
                <a:solidFill>
                  <a:srgbClr val="FFFF00"/>
                </a:solidFill>
              </a:rPr>
              <a:t>blood</a:t>
            </a:r>
            <a:r>
              <a:rPr lang="en-US" altLang="en-US" sz="2800" b="1" dirty="0"/>
              <a:t> </a:t>
            </a:r>
            <a:r>
              <a:rPr lang="en-US" altLang="en-US" sz="2800" dirty="0"/>
              <a:t>around the </a:t>
            </a:r>
            <a:r>
              <a:rPr lang="en-US" altLang="en-US" sz="2800" dirty="0" smtClean="0"/>
              <a:t>body</a:t>
            </a:r>
          </a:p>
          <a:p>
            <a:pPr lvl="1"/>
            <a:r>
              <a:rPr lang="en-US" altLang="en-US" sz="2800" dirty="0"/>
              <a:t>c</a:t>
            </a:r>
            <a:r>
              <a:rPr lang="en-US" altLang="en-US" sz="2800" dirty="0" smtClean="0"/>
              <a:t>ollect waste materials produced by digestion and cell metabolism, delivers it to the kidneys to be filtered out of the body</a:t>
            </a:r>
          </a:p>
          <a:p>
            <a:pPr lvl="1"/>
            <a:r>
              <a:rPr lang="en-US" altLang="en-US" sz="2800" dirty="0"/>
              <a:t>d</a:t>
            </a:r>
            <a:r>
              <a:rPr lang="en-US" altLang="en-US" sz="2800" dirty="0" smtClean="0"/>
              <a:t>istribute heat produced in muscles and internal organs</a:t>
            </a:r>
          </a:p>
          <a:p>
            <a:pPr lvl="1"/>
            <a:endParaRPr lang="en-US" altLang="en-US" sz="2500" dirty="0" smtClean="0"/>
          </a:p>
          <a:p>
            <a:pPr marL="457200" lvl="1" indent="0" eaLnBrk="1" hangingPunct="1">
              <a:buNone/>
            </a:pPr>
            <a:endParaRPr lang="en-US" altLang="en-US" sz="1800" dirty="0"/>
          </a:p>
          <a:p>
            <a:endParaRPr lang="en-US" altLang="en-US" dirty="0" smtClean="0"/>
          </a:p>
        </p:txBody>
      </p:sp>
      <p:pic>
        <p:nvPicPr>
          <p:cNvPr id="2" name="Picture 1"/>
          <p:cNvPicPr>
            <a:picLocks noChangeAspect="1"/>
          </p:cNvPicPr>
          <p:nvPr/>
        </p:nvPicPr>
        <p:blipFill rotWithShape="1">
          <a:blip r:embed="rId2"/>
          <a:srcRect t="13437"/>
          <a:stretch/>
        </p:blipFill>
        <p:spPr>
          <a:xfrm>
            <a:off x="3344117" y="3230880"/>
            <a:ext cx="5927517" cy="3627120"/>
          </a:xfrm>
          <a:prstGeom prst="rect">
            <a:avLst/>
          </a:prstGeom>
        </p:spPr>
      </p:pic>
    </p:spTree>
    <p:extLst>
      <p:ext uri="{BB962C8B-B14F-4D97-AF65-F5344CB8AC3E}">
        <p14:creationId xmlns:p14="http://schemas.microsoft.com/office/powerpoint/2010/main" val="232623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1833356" y="0"/>
            <a:ext cx="4686300" cy="1100598"/>
          </a:xfrm>
        </p:spPr>
        <p:txBody>
          <a:bodyPr>
            <a:normAutofit/>
          </a:bodyPr>
          <a:lstStyle/>
          <a:p>
            <a:pPr eaLnBrk="1" hangingPunct="1"/>
            <a:r>
              <a:rPr lang="en-US" altLang="en-US" sz="3600" b="1" dirty="0"/>
              <a:t>The </a:t>
            </a:r>
            <a:r>
              <a:rPr lang="en-US" altLang="en-US" sz="3600" b="1" dirty="0" smtClean="0"/>
              <a:t>blood</a:t>
            </a:r>
            <a:endParaRPr lang="en-US" altLang="en-US" sz="3600" b="1" dirty="0"/>
          </a:p>
        </p:txBody>
      </p:sp>
      <p:sp>
        <p:nvSpPr>
          <p:cNvPr id="14339" name="Content Placeholder 4"/>
          <p:cNvSpPr>
            <a:spLocks noGrp="1"/>
          </p:cNvSpPr>
          <p:nvPr>
            <p:ph idx="1"/>
          </p:nvPr>
        </p:nvSpPr>
        <p:spPr>
          <a:xfrm>
            <a:off x="0" y="929923"/>
            <a:ext cx="9144000" cy="3401615"/>
          </a:xfrm>
        </p:spPr>
        <p:txBody>
          <a:bodyPr>
            <a:normAutofit lnSpcReduction="10000"/>
          </a:bodyPr>
          <a:lstStyle/>
          <a:p>
            <a:pPr eaLnBrk="1" hangingPunct="1"/>
            <a:r>
              <a:rPr lang="en-US" altLang="en-US" sz="2400" b="1" u="sng" dirty="0" smtClean="0">
                <a:solidFill>
                  <a:srgbClr val="FFFF00"/>
                </a:solidFill>
              </a:rPr>
              <a:t>Plasma- </a:t>
            </a:r>
            <a:r>
              <a:rPr lang="en-US" altLang="en-US" sz="2400" dirty="0" smtClean="0"/>
              <a:t>makes up 55% of blood. Helps maintain blood pressure and body temperature</a:t>
            </a:r>
          </a:p>
          <a:p>
            <a:pPr eaLnBrk="1" hangingPunct="1"/>
            <a:r>
              <a:rPr lang="en-US" altLang="en-US" sz="2400" b="1" u="sng" dirty="0" smtClean="0">
                <a:solidFill>
                  <a:srgbClr val="FFFF00"/>
                </a:solidFill>
              </a:rPr>
              <a:t>Red </a:t>
            </a:r>
            <a:r>
              <a:rPr lang="en-US" altLang="en-US" sz="2400" b="1" u="sng" dirty="0">
                <a:solidFill>
                  <a:srgbClr val="FFFF00"/>
                </a:solidFill>
              </a:rPr>
              <a:t>blood cells</a:t>
            </a:r>
            <a:r>
              <a:rPr lang="en-US" altLang="en-US" sz="2400" b="1" dirty="0">
                <a:solidFill>
                  <a:srgbClr val="FFFF00"/>
                </a:solidFill>
              </a:rPr>
              <a:t> </a:t>
            </a:r>
            <a:r>
              <a:rPr lang="en-US" altLang="en-US" sz="2400" dirty="0"/>
              <a:t>– carry oxygen to the cells due to hemoglobin (an oxygen binding molecule) in their cytoplasm</a:t>
            </a:r>
          </a:p>
          <a:p>
            <a:pPr eaLnBrk="1" hangingPunct="1"/>
            <a:r>
              <a:rPr lang="en-US" altLang="en-US" sz="2400" b="1" u="sng" dirty="0"/>
              <a:t>White blood cells</a:t>
            </a:r>
            <a:r>
              <a:rPr lang="en-US" altLang="en-US" sz="2400" b="1" dirty="0"/>
              <a:t> </a:t>
            </a:r>
            <a:r>
              <a:rPr lang="en-US" altLang="en-US" sz="2400" dirty="0"/>
              <a:t>– various types of white blood cells aid in fighting pathogens (they are part of our immune system)</a:t>
            </a:r>
          </a:p>
          <a:p>
            <a:pPr eaLnBrk="1" hangingPunct="1"/>
            <a:r>
              <a:rPr lang="en-US" altLang="en-US" sz="2400" b="1" u="sng" dirty="0"/>
              <a:t>Platelets/Thrombocytes</a:t>
            </a:r>
            <a:r>
              <a:rPr lang="en-US" altLang="en-US" sz="2400" dirty="0"/>
              <a:t> – aid in blood </a:t>
            </a:r>
            <a:r>
              <a:rPr lang="en-US" altLang="en-US" sz="2400" dirty="0" smtClean="0">
                <a:solidFill>
                  <a:srgbClr val="FFFF00"/>
                </a:solidFill>
              </a:rPr>
              <a:t>clotting</a:t>
            </a:r>
            <a:r>
              <a:rPr lang="en-US" altLang="en-US" sz="2400" dirty="0" smtClean="0"/>
              <a:t> (produced in bone marrow)</a:t>
            </a:r>
            <a:endParaRPr lang="en-US" altLang="en-US" sz="2400" dirty="0"/>
          </a:p>
        </p:txBody>
      </p:sp>
      <p:pic>
        <p:nvPicPr>
          <p:cNvPr id="5" name="Content Placeholder 3" descr="http://www.passmyexams.co.uk/GCSE/biology/images/blood_comp_02.jpg"/>
          <p:cNvPicPr>
            <a:picLocks/>
          </p:cNvPicPr>
          <p:nvPr/>
        </p:nvPicPr>
        <p:blipFill rotWithShape="1">
          <a:blip r:embed="rId2">
            <a:extLst>
              <a:ext uri="{28A0092B-C50C-407E-A947-70E740481C1C}">
                <a14:useLocalDpi xmlns:a14="http://schemas.microsoft.com/office/drawing/2010/main" val="0"/>
              </a:ext>
            </a:extLst>
          </a:blip>
          <a:srcRect l="21231" t="6169" r="11323" b="5820"/>
          <a:stretch/>
        </p:blipFill>
        <p:spPr bwMode="auto">
          <a:xfrm>
            <a:off x="5532120" y="3733800"/>
            <a:ext cx="3611880" cy="3124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066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48514"/>
            <a:ext cx="8115300" cy="969771"/>
          </a:xfrm>
        </p:spPr>
        <p:txBody>
          <a:bodyPr>
            <a:normAutofit fontScale="90000"/>
          </a:bodyPr>
          <a:lstStyle/>
          <a:p>
            <a:pPr algn="ctr"/>
            <a:r>
              <a:rPr lang="en-US" b="1" dirty="0" smtClean="0"/>
              <a:t>Humans are collections of specialized cells</a:t>
            </a:r>
            <a:endParaRPr lang="en-US" b="1" dirty="0"/>
          </a:p>
        </p:txBody>
      </p:sp>
      <p:sp>
        <p:nvSpPr>
          <p:cNvPr id="5" name="Rectangle 1"/>
          <p:cNvSpPr>
            <a:spLocks noChangeArrowheads="1"/>
          </p:cNvSpPr>
          <p:nvPr/>
        </p:nvSpPr>
        <p:spPr bwMode="auto">
          <a:xfrm>
            <a:off x="163068" y="1263965"/>
            <a:ext cx="8817863" cy="5474576"/>
          </a:xfrm>
          <a:prstGeom prst="rect">
            <a:avLst/>
          </a:prstGeom>
          <a:blipFill>
            <a:blip r:embed="rId2"/>
            <a:tile tx="0" ty="0" sx="100000" sy="100000" flip="none" algn="tl"/>
          </a:blipFill>
          <a:ln/>
          <a:extLst/>
        </p:spPr>
        <p:style>
          <a:lnRef idx="2">
            <a:schemeClr val="accent2"/>
          </a:lnRef>
          <a:fillRef idx="1">
            <a:schemeClr val="lt1"/>
          </a:fillRef>
          <a:effectRef idx="0">
            <a:schemeClr val="accent2"/>
          </a:effectRef>
          <a:fontRef idx="minor">
            <a:schemeClr val="dk1"/>
          </a:fontRef>
        </p:style>
        <p:txBody>
          <a:bodyPr wrap="square" t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57175" indent="-257175">
              <a:buFont typeface="Arial" panose="020B0604020202020204" pitchFamily="34" charset="0"/>
              <a:buChar char="•"/>
            </a:pPr>
            <a:r>
              <a:rPr lang="en-US" altLang="ja-JP" sz="2000" dirty="0">
                <a:solidFill>
                  <a:sysClr val="windowText" lastClr="000000"/>
                </a:solidFill>
              </a:rPr>
              <a:t>Specialized cells arise from a single cell, the zygote (joining of sperm and egg).</a:t>
            </a:r>
          </a:p>
          <a:p>
            <a:pPr marL="257175" indent="-257175">
              <a:buFont typeface="Arial" panose="020B0604020202020204" pitchFamily="34" charset="0"/>
              <a:buChar char="•"/>
            </a:pPr>
            <a:r>
              <a:rPr lang="en-US" altLang="ja-JP" sz="2000" dirty="0">
                <a:solidFill>
                  <a:sysClr val="windowText" lastClr="000000"/>
                </a:solidFill>
              </a:rPr>
              <a:t>The zygote divides and differentiates into more than 200 different type of human cells. </a:t>
            </a:r>
          </a:p>
          <a:p>
            <a:pPr marL="257175" indent="-257175">
              <a:buFont typeface="Arial" panose="020B0604020202020204" pitchFamily="34" charset="0"/>
              <a:buChar char="•"/>
            </a:pPr>
            <a:endParaRPr lang="en-US" altLang="ja-JP" sz="2000" dirty="0">
              <a:solidFill>
                <a:sysClr val="windowText" lastClr="000000"/>
              </a:solidFill>
            </a:endParaRPr>
          </a:p>
          <a:p>
            <a:pPr marL="257175" indent="-257175">
              <a:buFont typeface="Arial" panose="020B0604020202020204" pitchFamily="34" charset="0"/>
              <a:buChar char="•"/>
            </a:pPr>
            <a:r>
              <a:rPr lang="en-US" altLang="ja-JP" sz="2000" dirty="0">
                <a:solidFill>
                  <a:sysClr val="windowText" lastClr="000000"/>
                </a:solidFill>
              </a:rPr>
              <a:t>Cell specialization involves 2 steps:</a:t>
            </a:r>
          </a:p>
          <a:p>
            <a:pPr marL="900113" lvl="1" indent="-342900">
              <a:buFont typeface="+mj-lt"/>
              <a:buAutoNum type="arabicPeriod"/>
            </a:pPr>
            <a:r>
              <a:rPr lang="en-US" altLang="ja-JP" sz="2000" dirty="0">
                <a:solidFill>
                  <a:sysClr val="windowText" lastClr="000000"/>
                </a:solidFill>
              </a:rPr>
              <a:t>Determination</a:t>
            </a:r>
          </a:p>
          <a:p>
            <a:pPr marL="900113" lvl="1" indent="-342900">
              <a:buFont typeface="+mj-lt"/>
              <a:buAutoNum type="arabicPeriod"/>
            </a:pPr>
            <a:r>
              <a:rPr lang="en-US" altLang="ja-JP" sz="2000" dirty="0">
                <a:solidFill>
                  <a:sysClr val="windowText" lastClr="000000"/>
                </a:solidFill>
              </a:rPr>
              <a:t>Differentiation</a:t>
            </a:r>
          </a:p>
          <a:p>
            <a:pPr marL="900113" lvl="1" indent="-342900">
              <a:buFont typeface="+mj-lt"/>
              <a:buAutoNum type="arabicPeriod"/>
            </a:pPr>
            <a:endParaRPr lang="en-US" altLang="ja-JP" sz="2000" dirty="0">
              <a:solidFill>
                <a:sysClr val="windowText" lastClr="000000"/>
              </a:solidFill>
            </a:endParaRPr>
          </a:p>
          <a:p>
            <a:pPr marL="342900" indent="-342900">
              <a:buFont typeface="Arial" panose="020B0604020202020204" pitchFamily="34" charset="0"/>
              <a:buChar char="•"/>
            </a:pPr>
            <a:r>
              <a:rPr lang="en-US" altLang="ja-JP" sz="2000" dirty="0">
                <a:solidFill>
                  <a:sysClr val="windowText" lastClr="000000"/>
                </a:solidFill>
              </a:rPr>
              <a:t>The cells produced during the first few divisions of the zygote are known as </a:t>
            </a:r>
            <a:r>
              <a:rPr lang="en-US" altLang="ja-JP" sz="2000" u="sng" dirty="0">
                <a:solidFill>
                  <a:sysClr val="windowText" lastClr="000000"/>
                </a:solidFill>
              </a:rPr>
              <a:t>stem cells</a:t>
            </a:r>
            <a:r>
              <a:rPr lang="en-US" altLang="ja-JP" sz="2000" dirty="0">
                <a:solidFill>
                  <a:sysClr val="windowText" lastClr="000000"/>
                </a:solidFill>
              </a:rPr>
              <a:t>.</a:t>
            </a:r>
          </a:p>
          <a:p>
            <a:pPr marL="342900" indent="-342900">
              <a:buFont typeface="Arial" panose="020B0604020202020204" pitchFamily="34" charset="0"/>
              <a:buChar char="•"/>
            </a:pPr>
            <a:r>
              <a:rPr lang="en-US" altLang="ja-JP" sz="2000" dirty="0">
                <a:solidFill>
                  <a:sysClr val="windowText" lastClr="000000"/>
                </a:solidFill>
              </a:rPr>
              <a:t>Within a few weeks, </a:t>
            </a:r>
            <a:r>
              <a:rPr lang="en-US" altLang="ja-JP" sz="2000" u="sng" dirty="0">
                <a:solidFill>
                  <a:sysClr val="windowText" lastClr="000000"/>
                </a:solidFill>
              </a:rPr>
              <a:t>determination</a:t>
            </a:r>
            <a:r>
              <a:rPr lang="en-US" altLang="ja-JP" sz="2000" dirty="0">
                <a:solidFill>
                  <a:sysClr val="windowText" lastClr="000000"/>
                </a:solidFill>
              </a:rPr>
              <a:t> occurs and most stem cells become committed to develop into only one type of cell.</a:t>
            </a:r>
          </a:p>
          <a:p>
            <a:pPr marL="342900" indent="-342900">
              <a:buFont typeface="Arial" panose="020B0604020202020204" pitchFamily="34" charset="0"/>
              <a:buChar char="•"/>
            </a:pPr>
            <a:r>
              <a:rPr lang="en-US" altLang="ja-JP" sz="2000" u="sng" dirty="0">
                <a:solidFill>
                  <a:sysClr val="windowText" lastClr="000000"/>
                </a:solidFill>
              </a:rPr>
              <a:t>Cell differentiation</a:t>
            </a:r>
            <a:r>
              <a:rPr lang="en-US" altLang="ja-JP" sz="2000" dirty="0">
                <a:solidFill>
                  <a:sysClr val="windowText" lastClr="000000"/>
                </a:solidFill>
              </a:rPr>
              <a:t> is the process by which the committed cells acquire the structures and functions of highly specialized cells.</a:t>
            </a:r>
          </a:p>
          <a:p>
            <a:pPr marL="900113" lvl="1" indent="-342900">
              <a:buFont typeface="Arial" panose="020B0604020202020204" pitchFamily="34" charset="0"/>
              <a:buChar char="•"/>
            </a:pPr>
            <a:r>
              <a:rPr lang="en-US" altLang="ja-JP" sz="2000" dirty="0">
                <a:solidFill>
                  <a:sysClr val="windowText" lastClr="000000"/>
                </a:solidFill>
              </a:rPr>
              <a:t>This occurs because specific genes in each cell are turned on and off in a complex, regulated pattern.</a:t>
            </a:r>
          </a:p>
          <a:p>
            <a:endParaRPr lang="en-US" altLang="ja-JP" sz="1575" dirty="0"/>
          </a:p>
        </p:txBody>
      </p:sp>
    </p:spTree>
    <p:extLst>
      <p:ext uri="{BB962C8B-B14F-4D97-AF65-F5344CB8AC3E}">
        <p14:creationId xmlns:p14="http://schemas.microsoft.com/office/powerpoint/2010/main" val="1265572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39340" y="131283"/>
            <a:ext cx="6457950" cy="969771"/>
          </a:xfrm>
        </p:spPr>
        <p:txBody>
          <a:bodyPr>
            <a:normAutofit/>
          </a:bodyPr>
          <a:lstStyle/>
          <a:p>
            <a:pPr eaLnBrk="1" hangingPunct="1"/>
            <a:r>
              <a:rPr lang="en-US" altLang="en-US" sz="4050" b="1" dirty="0"/>
              <a:t>Relationships</a:t>
            </a:r>
          </a:p>
        </p:txBody>
      </p:sp>
      <p:sp>
        <p:nvSpPr>
          <p:cNvPr id="15363" name="Content Placeholder 2"/>
          <p:cNvSpPr>
            <a:spLocks noGrp="1"/>
          </p:cNvSpPr>
          <p:nvPr>
            <p:ph idx="1"/>
          </p:nvPr>
        </p:nvSpPr>
        <p:spPr>
          <a:xfrm>
            <a:off x="0" y="1165788"/>
            <a:ext cx="9144000" cy="5238786"/>
          </a:xfrm>
        </p:spPr>
        <p:txBody>
          <a:bodyPr>
            <a:normAutofit/>
          </a:bodyPr>
          <a:lstStyle/>
          <a:p>
            <a:r>
              <a:rPr lang="en-US" altLang="en-US" sz="2800" dirty="0"/>
              <a:t>The trunk of a tree carries out functions that are similar to the functions performed by the </a:t>
            </a:r>
            <a:r>
              <a:rPr lang="en-US" altLang="en-US" sz="2800" dirty="0">
                <a:solidFill>
                  <a:srgbClr val="FFFF00"/>
                </a:solidFill>
              </a:rPr>
              <a:t>skeletal</a:t>
            </a:r>
            <a:r>
              <a:rPr lang="en-US" altLang="en-US" sz="2800" dirty="0"/>
              <a:t> and </a:t>
            </a:r>
            <a:r>
              <a:rPr lang="en-US" altLang="en-US" sz="2800" dirty="0">
                <a:solidFill>
                  <a:srgbClr val="FFFF00"/>
                </a:solidFill>
              </a:rPr>
              <a:t>circulatory</a:t>
            </a:r>
            <a:r>
              <a:rPr lang="en-US" altLang="en-US" sz="2800" dirty="0"/>
              <a:t> systems in the human body!</a:t>
            </a:r>
          </a:p>
          <a:p>
            <a:endParaRPr lang="en-US" altLang="en-US" sz="2800" dirty="0"/>
          </a:p>
          <a:p>
            <a:r>
              <a:rPr lang="en-US" altLang="en-US" sz="2800" dirty="0"/>
              <a:t>At higher altitudes, the air organisms breathe is thinner, therefore there is less oxygen moving throughout their bodies. </a:t>
            </a:r>
          </a:p>
          <a:p>
            <a:pPr lvl="1"/>
            <a:r>
              <a:rPr lang="en-US" altLang="en-US" sz="2800" dirty="0"/>
              <a:t>At higher altitudes organisms produce more </a:t>
            </a:r>
            <a:r>
              <a:rPr lang="en-US" altLang="en-US" sz="2800" dirty="0">
                <a:solidFill>
                  <a:srgbClr val="FFFF00"/>
                </a:solidFill>
              </a:rPr>
              <a:t>red blood cells</a:t>
            </a:r>
            <a:r>
              <a:rPr lang="en-US" altLang="en-US" sz="2800" dirty="0"/>
              <a:t> to carry oxygen quickly throughout their body. </a:t>
            </a:r>
          </a:p>
          <a:p>
            <a:pPr eaLnBrk="1" hangingPunct="1"/>
            <a:endParaRPr lang="en-US" altLang="en-US" sz="2250" dirty="0"/>
          </a:p>
        </p:txBody>
      </p:sp>
    </p:spTree>
    <p:extLst>
      <p:ext uri="{BB962C8B-B14F-4D97-AF65-F5344CB8AC3E}">
        <p14:creationId xmlns:p14="http://schemas.microsoft.com/office/powerpoint/2010/main" val="939845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86050" y="0"/>
            <a:ext cx="6457950" cy="969771"/>
          </a:xfrm>
        </p:spPr>
        <p:txBody>
          <a:bodyPr>
            <a:normAutofit fontScale="90000"/>
          </a:bodyPr>
          <a:lstStyle/>
          <a:p>
            <a:pPr eaLnBrk="1" hangingPunct="1">
              <a:defRPr/>
            </a:pPr>
            <a:r>
              <a:rPr lang="en-US" b="1" dirty="0">
                <a:ea typeface="ＭＳ Ｐゴシック" charset="0"/>
                <a:cs typeface="ＭＳ Ｐゴシック" charset="0"/>
              </a:rPr>
              <a:t>The Reproductive System</a:t>
            </a:r>
          </a:p>
        </p:txBody>
      </p:sp>
      <p:sp>
        <p:nvSpPr>
          <p:cNvPr id="9219" name="Rectangle 3"/>
          <p:cNvSpPr>
            <a:spLocks noGrp="1" noChangeArrowheads="1"/>
          </p:cNvSpPr>
          <p:nvPr>
            <p:ph idx="1"/>
          </p:nvPr>
        </p:nvSpPr>
        <p:spPr>
          <a:xfrm>
            <a:off x="268941" y="969772"/>
            <a:ext cx="8360709" cy="5888228"/>
          </a:xfrm>
        </p:spPr>
        <p:txBody>
          <a:bodyPr>
            <a:normAutofit lnSpcReduction="10000"/>
          </a:bodyPr>
          <a:lstStyle/>
          <a:p>
            <a:pPr eaLnBrk="1" hangingPunct="1"/>
            <a:r>
              <a:rPr lang="en-US" altLang="en-US" sz="2400" dirty="0"/>
              <a:t>What is the purpose of sexual reproduction? </a:t>
            </a:r>
          </a:p>
          <a:p>
            <a:pPr lvl="1" eaLnBrk="1" hangingPunct="1"/>
            <a:r>
              <a:rPr lang="en-US" altLang="en-US" sz="2400" dirty="0"/>
              <a:t>Genetic variation</a:t>
            </a:r>
          </a:p>
          <a:p>
            <a:pPr eaLnBrk="1" hangingPunct="1"/>
            <a:r>
              <a:rPr lang="en-US" altLang="en-US" sz="2400" dirty="0"/>
              <a:t>Why do we undergo meiosis?</a:t>
            </a:r>
          </a:p>
          <a:p>
            <a:pPr lvl="1" eaLnBrk="1" hangingPunct="1"/>
            <a:r>
              <a:rPr lang="en-US" altLang="en-US" sz="2400" dirty="0"/>
              <a:t>To reduce the number of chromosomes by half</a:t>
            </a:r>
          </a:p>
          <a:p>
            <a:pPr lvl="1" eaLnBrk="1" hangingPunct="1"/>
            <a:r>
              <a:rPr lang="en-US" altLang="en-US" sz="2400" dirty="0"/>
              <a:t>So that both parents are able to contribute part of the genetic material</a:t>
            </a:r>
          </a:p>
          <a:p>
            <a:pPr lvl="1" eaLnBrk="1" hangingPunct="1"/>
            <a:endParaRPr lang="en-US" altLang="en-US" sz="2400" dirty="0"/>
          </a:p>
          <a:p>
            <a:pPr marL="0" indent="0">
              <a:buNone/>
            </a:pPr>
            <a:r>
              <a:rPr lang="en-US" altLang="en-US" sz="2400" b="1" u="sng" dirty="0"/>
              <a:t>Gametes</a:t>
            </a:r>
          </a:p>
          <a:p>
            <a:r>
              <a:rPr lang="en-US" altLang="en-US" sz="2400" dirty="0">
                <a:solidFill>
                  <a:srgbClr val="FFFF00"/>
                </a:solidFill>
              </a:rPr>
              <a:t>Gametes</a:t>
            </a:r>
            <a:r>
              <a:rPr lang="en-US" altLang="en-US" sz="2400" dirty="0"/>
              <a:t> are the sex cells that are formed during meiosis…female and male gametes both are haploid (they only contain half the number of chromosomes that a </a:t>
            </a:r>
            <a:r>
              <a:rPr lang="ja-JP" altLang="en-US" sz="2400" dirty="0"/>
              <a:t>“</a:t>
            </a:r>
            <a:r>
              <a:rPr lang="en-US" altLang="ja-JP" sz="2400" dirty="0"/>
              <a:t>normal</a:t>
            </a:r>
            <a:r>
              <a:rPr lang="ja-JP" altLang="en-US" sz="2400" dirty="0"/>
              <a:t>”</a:t>
            </a:r>
            <a:r>
              <a:rPr lang="en-US" altLang="ja-JP" sz="2400" dirty="0"/>
              <a:t> cell contains</a:t>
            </a:r>
          </a:p>
          <a:p>
            <a:pPr lvl="1"/>
            <a:r>
              <a:rPr lang="en-US" altLang="en-US" sz="2400" dirty="0"/>
              <a:t>Females produce eggs</a:t>
            </a:r>
          </a:p>
          <a:p>
            <a:pPr lvl="1"/>
            <a:r>
              <a:rPr lang="en-US" altLang="en-US" sz="2400" dirty="0"/>
              <a:t>Males produce sperm</a:t>
            </a:r>
          </a:p>
          <a:p>
            <a:r>
              <a:rPr lang="en-US" altLang="en-US" sz="2400" dirty="0"/>
              <a:t>When a male gamete and a female gamete combine a </a:t>
            </a:r>
            <a:r>
              <a:rPr lang="en-US" altLang="en-US" sz="2400" dirty="0">
                <a:solidFill>
                  <a:srgbClr val="FFFF00"/>
                </a:solidFill>
              </a:rPr>
              <a:t>zygote </a:t>
            </a:r>
            <a:r>
              <a:rPr lang="en-US" altLang="en-US" sz="2400" dirty="0"/>
              <a:t>(fertilized cell) is formed</a:t>
            </a:r>
          </a:p>
          <a:p>
            <a:endParaRPr lang="en-US" altLang="en-US" dirty="0" smtClean="0"/>
          </a:p>
        </p:txBody>
      </p:sp>
    </p:spTree>
    <p:extLst>
      <p:ext uri="{BB962C8B-B14F-4D97-AF65-F5344CB8AC3E}">
        <p14:creationId xmlns:p14="http://schemas.microsoft.com/office/powerpoint/2010/main" val="359596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https://upload.wikimedia.org/wikipedia/commons/7/79/Blausen_0404_Fertilization.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90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8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0847" y="259080"/>
            <a:ext cx="6457950" cy="969771"/>
          </a:xfrm>
        </p:spPr>
        <p:txBody>
          <a:bodyPr>
            <a:normAutofit/>
          </a:bodyPr>
          <a:lstStyle/>
          <a:p>
            <a:pPr eaLnBrk="1" hangingPunct="1">
              <a:defRPr/>
            </a:pPr>
            <a:r>
              <a:rPr lang="en-US" sz="4050" b="1" dirty="0">
                <a:ea typeface="ＭＳ Ｐゴシック" pitchFamily="34" charset="-128"/>
              </a:rPr>
              <a:t>The Nervous System</a:t>
            </a:r>
          </a:p>
        </p:txBody>
      </p:sp>
      <p:sp>
        <p:nvSpPr>
          <p:cNvPr id="6147" name="Rectangle 3"/>
          <p:cNvSpPr>
            <a:spLocks noGrp="1" noChangeArrowheads="1"/>
          </p:cNvSpPr>
          <p:nvPr>
            <p:ph idx="1"/>
          </p:nvPr>
        </p:nvSpPr>
        <p:spPr>
          <a:xfrm>
            <a:off x="131445" y="1871606"/>
            <a:ext cx="4629150" cy="3086100"/>
          </a:xfrm>
        </p:spPr>
        <p:txBody>
          <a:bodyPr>
            <a:noAutofit/>
          </a:bodyPr>
          <a:lstStyle/>
          <a:p>
            <a:pPr eaLnBrk="1" hangingPunct="1">
              <a:defRPr/>
            </a:pPr>
            <a:r>
              <a:rPr lang="en-US" sz="3200" dirty="0">
                <a:ea typeface="ＭＳ Ｐゴシック" pitchFamily="34" charset="-128"/>
              </a:rPr>
              <a:t>Our </a:t>
            </a:r>
            <a:r>
              <a:rPr lang="en-US" sz="3200" b="1" dirty="0">
                <a:solidFill>
                  <a:srgbClr val="FFFF00"/>
                </a:solidFill>
                <a:ea typeface="ＭＳ Ｐゴシック" pitchFamily="34" charset="-128"/>
              </a:rPr>
              <a:t>nervous</a:t>
            </a:r>
            <a:r>
              <a:rPr lang="en-US" sz="3200" dirty="0">
                <a:solidFill>
                  <a:srgbClr val="FF0066"/>
                </a:solidFill>
                <a:ea typeface="ＭＳ Ｐゴシック" pitchFamily="34" charset="-128"/>
              </a:rPr>
              <a:t> </a:t>
            </a:r>
            <a:r>
              <a:rPr lang="en-US" sz="3200" dirty="0">
                <a:ea typeface="ＭＳ Ｐゴシック" pitchFamily="34" charset="-128"/>
              </a:rPr>
              <a:t>system</a:t>
            </a:r>
            <a:r>
              <a:rPr lang="en-US" sz="3200" dirty="0">
                <a:solidFill>
                  <a:srgbClr val="FF0066"/>
                </a:solidFill>
                <a:ea typeface="ＭＳ Ｐゴシック" pitchFamily="34" charset="-128"/>
              </a:rPr>
              <a:t> </a:t>
            </a:r>
            <a:r>
              <a:rPr lang="en-US" sz="3200" dirty="0">
                <a:ea typeface="ＭＳ Ｐゴシック" pitchFamily="34" charset="-128"/>
              </a:rPr>
              <a:t>is how all of the parts of our body communicate with all of the other </a:t>
            </a:r>
            <a:r>
              <a:rPr lang="en-US" sz="3200" dirty="0" smtClean="0">
                <a:ea typeface="ＭＳ Ｐゴシック" pitchFamily="34" charset="-128"/>
              </a:rPr>
              <a:t>parts. This is </a:t>
            </a:r>
            <a:r>
              <a:rPr lang="en-US" sz="3200" dirty="0">
                <a:ea typeface="ＭＳ Ｐゴシック" pitchFamily="34" charset="-128"/>
              </a:rPr>
              <a:t>why we aren’</a:t>
            </a:r>
            <a:r>
              <a:rPr lang="en-US" altLang="ja-JP" sz="3200" dirty="0">
                <a:ea typeface="ＭＳ Ｐゴシック" pitchFamily="34" charset="-128"/>
              </a:rPr>
              <a:t>t a bunch of separate parts doing their own </a:t>
            </a:r>
            <a:r>
              <a:rPr lang="en-US" altLang="ja-JP" sz="3200" dirty="0" smtClean="0">
                <a:ea typeface="ＭＳ Ｐゴシック" pitchFamily="34" charset="-128"/>
              </a:rPr>
              <a:t>thing!</a:t>
            </a:r>
            <a:endParaRPr lang="en-US" sz="3200" dirty="0">
              <a:ea typeface="ＭＳ Ｐゴシック" pitchFamily="34" charset="-128"/>
            </a:endParaRPr>
          </a:p>
        </p:txBody>
      </p:sp>
      <p:pic>
        <p:nvPicPr>
          <p:cNvPr id="5" name="Picture 2" descr="https://askabiologist.asu.edu/sites/default/files/resources/articles/nervous_journey/nervous_system_anat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468" y="-14344"/>
            <a:ext cx="34735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97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5708548" y="0"/>
            <a:ext cx="3119719" cy="857250"/>
          </a:xfrm>
        </p:spPr>
        <p:txBody>
          <a:bodyPr>
            <a:noAutofit/>
          </a:bodyPr>
          <a:lstStyle/>
          <a:p>
            <a:pPr eaLnBrk="1" hangingPunct="1">
              <a:defRPr/>
            </a:pPr>
            <a:r>
              <a:rPr lang="en-US" sz="4050" b="1" dirty="0">
                <a:ea typeface="ＭＳ Ｐゴシック" pitchFamily="34" charset="-128"/>
              </a:rPr>
              <a:t>Neurons</a:t>
            </a:r>
          </a:p>
        </p:txBody>
      </p:sp>
      <p:sp>
        <p:nvSpPr>
          <p:cNvPr id="1027" name="Rectangle 3"/>
          <p:cNvSpPr>
            <a:spLocks noGrp="1" noChangeArrowheads="1"/>
          </p:cNvSpPr>
          <p:nvPr>
            <p:ph idx="1"/>
          </p:nvPr>
        </p:nvSpPr>
        <p:spPr>
          <a:xfrm>
            <a:off x="-2" y="1051560"/>
            <a:ext cx="8961121" cy="5623560"/>
          </a:xfrm>
        </p:spPr>
        <p:txBody>
          <a:bodyPr>
            <a:normAutofit/>
          </a:bodyPr>
          <a:lstStyle/>
          <a:p>
            <a:pPr eaLnBrk="1" hangingPunct="1">
              <a:defRPr/>
            </a:pPr>
            <a:r>
              <a:rPr lang="en-US" sz="2400" dirty="0">
                <a:ea typeface="ＭＳ Ｐゴシック" pitchFamily="34" charset="-128"/>
              </a:rPr>
              <a:t>The cells in the nervous system are called </a:t>
            </a:r>
            <a:r>
              <a:rPr lang="en-US" sz="2400" b="1" dirty="0">
                <a:solidFill>
                  <a:srgbClr val="FFFF00"/>
                </a:solidFill>
                <a:ea typeface="ＭＳ Ｐゴシック" pitchFamily="34" charset="-128"/>
              </a:rPr>
              <a:t>neurons</a:t>
            </a:r>
          </a:p>
          <a:p>
            <a:pPr eaLnBrk="1" hangingPunct="1">
              <a:defRPr/>
            </a:pPr>
            <a:r>
              <a:rPr lang="en-US" sz="2400" dirty="0">
                <a:ea typeface="ＭＳ Ｐゴシック" pitchFamily="34" charset="-128"/>
              </a:rPr>
              <a:t>Neurons contain a cell body with a nucleus</a:t>
            </a:r>
          </a:p>
          <a:p>
            <a:pPr eaLnBrk="1" hangingPunct="1">
              <a:defRPr/>
            </a:pPr>
            <a:r>
              <a:rPr lang="en-US" sz="2400" dirty="0">
                <a:ea typeface="ＭＳ Ｐゴシック" pitchFamily="34" charset="-128"/>
              </a:rPr>
              <a:t>They also have </a:t>
            </a:r>
            <a:r>
              <a:rPr lang="en-US" sz="2400" b="1" dirty="0">
                <a:ea typeface="ＭＳ Ｐゴシック" pitchFamily="34" charset="-128"/>
              </a:rPr>
              <a:t>dendrites</a:t>
            </a:r>
            <a:r>
              <a:rPr lang="en-US" sz="2400" dirty="0">
                <a:ea typeface="ＭＳ Ｐゴシック" pitchFamily="34" charset="-128"/>
              </a:rPr>
              <a:t> (dozens) that receive signals either from other neurons or from the environment</a:t>
            </a:r>
          </a:p>
          <a:p>
            <a:pPr eaLnBrk="1" hangingPunct="1">
              <a:defRPr/>
            </a:pPr>
            <a:r>
              <a:rPr lang="en-US" sz="2400" dirty="0">
                <a:ea typeface="ＭＳ Ｐゴシック" pitchFamily="34" charset="-128"/>
              </a:rPr>
              <a:t>They have an </a:t>
            </a:r>
            <a:r>
              <a:rPr lang="en-US" sz="2400" b="1" dirty="0">
                <a:solidFill>
                  <a:srgbClr val="FFFF00"/>
                </a:solidFill>
                <a:ea typeface="ＭＳ Ｐゴシック" pitchFamily="34" charset="-128"/>
              </a:rPr>
              <a:t>axon</a:t>
            </a:r>
            <a:r>
              <a:rPr lang="en-US" sz="2400" dirty="0">
                <a:solidFill>
                  <a:srgbClr val="FFFF00"/>
                </a:solidFill>
                <a:ea typeface="ＭＳ Ｐゴシック" pitchFamily="34" charset="-128"/>
              </a:rPr>
              <a:t> </a:t>
            </a:r>
            <a:r>
              <a:rPr lang="en-US" sz="2400" dirty="0">
                <a:ea typeface="ＭＳ Ｐゴシック" pitchFamily="34" charset="-128"/>
              </a:rPr>
              <a:t>(one) as well that sends the signal on to the next neuron (away from the cell body)</a:t>
            </a:r>
          </a:p>
          <a:p>
            <a:pPr>
              <a:defRPr/>
            </a:pPr>
            <a:r>
              <a:rPr lang="en-US" sz="2400" dirty="0">
                <a:ea typeface="ＭＳ Ｐゴシック" pitchFamily="34" charset="-128"/>
              </a:rPr>
              <a:t>A bundle of axons make up </a:t>
            </a:r>
            <a:r>
              <a:rPr lang="en-US" sz="2400" u="sng" dirty="0">
                <a:ea typeface="ＭＳ Ｐゴシック" pitchFamily="34" charset="-128"/>
              </a:rPr>
              <a:t>nerves</a:t>
            </a:r>
          </a:p>
          <a:p>
            <a:pPr>
              <a:defRPr/>
            </a:pPr>
            <a:r>
              <a:rPr lang="en-US" sz="2400" dirty="0">
                <a:ea typeface="ＭＳ Ｐゴシック" pitchFamily="34" charset="-128"/>
              </a:rPr>
              <a:t>Nerve impulses travel really quickly (250 miles per hour…400 km per hour)</a:t>
            </a:r>
          </a:p>
          <a:p>
            <a:pPr>
              <a:defRPr/>
            </a:pPr>
            <a:r>
              <a:rPr lang="en-US" sz="2400" dirty="0">
                <a:ea typeface="ＭＳ Ｐゴシック" pitchFamily="34" charset="-128"/>
              </a:rPr>
              <a:t>When they get to the end of an axon they must cross the </a:t>
            </a:r>
            <a:r>
              <a:rPr lang="en-US" sz="2400" u="sng" dirty="0">
                <a:ea typeface="ＭＳ Ｐゴシック" pitchFamily="34" charset="-128"/>
              </a:rPr>
              <a:t>synapse</a:t>
            </a:r>
            <a:r>
              <a:rPr lang="en-US" sz="2400" dirty="0">
                <a:ea typeface="ＭＳ Ｐゴシック" pitchFamily="34" charset="-128"/>
              </a:rPr>
              <a:t>…the gap between the neurons</a:t>
            </a:r>
          </a:p>
          <a:p>
            <a:pPr>
              <a:defRPr/>
            </a:pPr>
            <a:r>
              <a:rPr lang="en-US" sz="2400" dirty="0">
                <a:ea typeface="ＭＳ Ｐゴシック" pitchFamily="34" charset="-128"/>
              </a:rPr>
              <a:t>They do this by causing chemicals (neurotransmitters) to be released that cross and create a new impulse at the other side</a:t>
            </a:r>
          </a:p>
          <a:p>
            <a:pPr eaLnBrk="1" hangingPunct="1">
              <a:defRPr/>
            </a:pPr>
            <a:endParaRPr lang="en-US" dirty="0" smtClean="0">
              <a:ea typeface="ＭＳ Ｐゴシック" pitchFamily="34" charset="-128"/>
            </a:endParaRPr>
          </a:p>
        </p:txBody>
      </p:sp>
    </p:spTree>
    <p:extLst>
      <p:ext uri="{BB962C8B-B14F-4D97-AF65-F5344CB8AC3E}">
        <p14:creationId xmlns:p14="http://schemas.microsoft.com/office/powerpoint/2010/main" val="4008206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ce.bioninja.com.au/_Media/neuron-3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51172" cy="536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5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64777" y="0"/>
            <a:ext cx="7970744" cy="969771"/>
          </a:xfrm>
        </p:spPr>
        <p:txBody>
          <a:bodyPr>
            <a:noAutofit/>
          </a:bodyPr>
          <a:lstStyle/>
          <a:p>
            <a:pPr eaLnBrk="1" hangingPunct="1">
              <a:defRPr/>
            </a:pPr>
            <a:r>
              <a:rPr lang="en-US" sz="3300" b="1" dirty="0">
                <a:ea typeface="ＭＳ Ｐゴシック" pitchFamily="34" charset="-128"/>
              </a:rPr>
              <a:t>Structures of the nervous system</a:t>
            </a:r>
          </a:p>
        </p:txBody>
      </p:sp>
      <p:sp>
        <p:nvSpPr>
          <p:cNvPr id="10243" name="Rectangle 3"/>
          <p:cNvSpPr>
            <a:spLocks noGrp="1" noChangeArrowheads="1"/>
          </p:cNvSpPr>
          <p:nvPr>
            <p:ph idx="1"/>
          </p:nvPr>
        </p:nvSpPr>
        <p:spPr>
          <a:xfrm>
            <a:off x="0" y="969770"/>
            <a:ext cx="8579224" cy="5888229"/>
          </a:xfrm>
        </p:spPr>
        <p:txBody>
          <a:bodyPr>
            <a:noAutofit/>
          </a:bodyPr>
          <a:lstStyle/>
          <a:p>
            <a:pPr eaLnBrk="1" hangingPunct="1">
              <a:defRPr/>
            </a:pPr>
            <a:r>
              <a:rPr lang="en-US" sz="1800" dirty="0">
                <a:ea typeface="ＭＳ Ｐゴシック" pitchFamily="34" charset="-128"/>
              </a:rPr>
              <a:t>Neurons are the smallest parts of the nervous system but they come together to form two parts</a:t>
            </a:r>
          </a:p>
          <a:p>
            <a:pPr marL="800100" lvl="1" indent="-342900" eaLnBrk="1" hangingPunct="1">
              <a:buFont typeface="+mj-lt"/>
              <a:buAutoNum type="arabicPeriod"/>
              <a:defRPr/>
            </a:pPr>
            <a:r>
              <a:rPr lang="en-US" sz="1800" dirty="0">
                <a:ea typeface="ＭＳ Ｐゴシック" pitchFamily="34" charset="-128"/>
              </a:rPr>
              <a:t>The </a:t>
            </a:r>
            <a:r>
              <a:rPr lang="en-US" sz="1800" b="1" dirty="0">
                <a:solidFill>
                  <a:srgbClr val="FFFF00"/>
                </a:solidFill>
                <a:ea typeface="ＭＳ Ｐゴシック" pitchFamily="34" charset="-128"/>
              </a:rPr>
              <a:t>C</a:t>
            </a:r>
            <a:r>
              <a:rPr lang="en-US" sz="1800" b="1" dirty="0" smtClean="0">
                <a:solidFill>
                  <a:srgbClr val="FFFF00"/>
                </a:solidFill>
                <a:ea typeface="ＭＳ Ｐゴシック" pitchFamily="34" charset="-128"/>
              </a:rPr>
              <a:t>entral </a:t>
            </a:r>
            <a:r>
              <a:rPr lang="en-US" sz="1800" b="1" dirty="0">
                <a:solidFill>
                  <a:srgbClr val="FFFF00"/>
                </a:solidFill>
                <a:ea typeface="ＭＳ Ｐゴシック" pitchFamily="34" charset="-128"/>
              </a:rPr>
              <a:t>N</a:t>
            </a:r>
            <a:r>
              <a:rPr lang="en-US" sz="1800" b="1" dirty="0" smtClean="0">
                <a:solidFill>
                  <a:srgbClr val="FFFF00"/>
                </a:solidFill>
                <a:ea typeface="ＭＳ Ｐゴシック" pitchFamily="34" charset="-128"/>
              </a:rPr>
              <a:t>ervous System (CNS)</a:t>
            </a:r>
            <a:endParaRPr lang="en-US" sz="1800" b="1" dirty="0">
              <a:solidFill>
                <a:srgbClr val="FFFF00"/>
              </a:solidFill>
              <a:ea typeface="ＭＳ Ｐゴシック" pitchFamily="34" charset="-128"/>
            </a:endParaRPr>
          </a:p>
          <a:p>
            <a:pPr lvl="2" eaLnBrk="1" hangingPunct="1">
              <a:defRPr/>
            </a:pPr>
            <a:r>
              <a:rPr lang="en-US" dirty="0">
                <a:ea typeface="ＭＳ Ｐゴシック" pitchFamily="34" charset="-128"/>
              </a:rPr>
              <a:t>The brain (cerebrum, cerebellum, medulla, and hypothalamus) and spinal cord (involved in reflex actions)</a:t>
            </a:r>
          </a:p>
          <a:p>
            <a:pPr lvl="2" eaLnBrk="1" hangingPunct="1">
              <a:defRPr/>
            </a:pPr>
            <a:r>
              <a:rPr lang="en-US" dirty="0">
                <a:ea typeface="ＭＳ Ｐゴシック" pitchFamily="34" charset="-128"/>
              </a:rPr>
              <a:t>Relays messages, processes and analyzes information</a:t>
            </a:r>
          </a:p>
          <a:p>
            <a:pPr lvl="2" eaLnBrk="1" hangingPunct="1">
              <a:defRPr/>
            </a:pPr>
            <a:endParaRPr lang="en-US" dirty="0">
              <a:ea typeface="ＭＳ Ｐゴシック" pitchFamily="34" charset="-128"/>
            </a:endParaRPr>
          </a:p>
          <a:p>
            <a:pPr marL="800100" lvl="1" indent="-342900" eaLnBrk="1" hangingPunct="1">
              <a:buFont typeface="+mj-lt"/>
              <a:buAutoNum type="arabicPeriod"/>
              <a:defRPr/>
            </a:pPr>
            <a:r>
              <a:rPr lang="en-US" sz="1800" dirty="0">
                <a:ea typeface="ＭＳ Ｐゴシック" pitchFamily="34" charset="-128"/>
              </a:rPr>
              <a:t>The </a:t>
            </a:r>
            <a:r>
              <a:rPr lang="en-US" sz="1800" b="1" dirty="0">
                <a:solidFill>
                  <a:srgbClr val="FFFF00"/>
                </a:solidFill>
                <a:ea typeface="ＭＳ Ｐゴシック" pitchFamily="34" charset="-128"/>
              </a:rPr>
              <a:t>P</a:t>
            </a:r>
            <a:r>
              <a:rPr lang="en-US" sz="1800" b="1" dirty="0" smtClean="0">
                <a:solidFill>
                  <a:srgbClr val="FFFF00"/>
                </a:solidFill>
                <a:ea typeface="ＭＳ Ｐゴシック" pitchFamily="34" charset="-128"/>
              </a:rPr>
              <a:t>eripheral </a:t>
            </a:r>
            <a:r>
              <a:rPr lang="en-US" sz="1800" b="1" dirty="0">
                <a:solidFill>
                  <a:srgbClr val="FFFF00"/>
                </a:solidFill>
                <a:ea typeface="ＭＳ Ｐゴシック" pitchFamily="34" charset="-128"/>
              </a:rPr>
              <a:t>N</a:t>
            </a:r>
            <a:r>
              <a:rPr lang="en-US" sz="1800" b="1" dirty="0" smtClean="0">
                <a:solidFill>
                  <a:srgbClr val="FFFF00"/>
                </a:solidFill>
                <a:ea typeface="ＭＳ Ｐゴシック" pitchFamily="34" charset="-128"/>
              </a:rPr>
              <a:t>ervous System (PNS)</a:t>
            </a:r>
            <a:endParaRPr lang="en-US" sz="1800" b="1" dirty="0">
              <a:solidFill>
                <a:srgbClr val="FFFF00"/>
              </a:solidFill>
              <a:ea typeface="ＭＳ Ｐゴシック" pitchFamily="34" charset="-128"/>
            </a:endParaRPr>
          </a:p>
          <a:p>
            <a:pPr lvl="2" eaLnBrk="1" hangingPunct="1">
              <a:defRPr/>
            </a:pPr>
            <a:r>
              <a:rPr lang="en-US" dirty="0">
                <a:ea typeface="ＭＳ Ｐゴシック" pitchFamily="34" charset="-128"/>
              </a:rPr>
              <a:t>Receives information from the environment &amp; relays commands from the CNS to glands and organs </a:t>
            </a:r>
          </a:p>
          <a:p>
            <a:pPr lvl="3">
              <a:defRPr/>
            </a:pPr>
            <a:r>
              <a:rPr lang="en-US" sz="1800" b="1" i="1" u="sng" dirty="0" smtClean="0">
                <a:ea typeface="ＭＳ Ｐゴシック" pitchFamily="34" charset="-128"/>
              </a:rPr>
              <a:t>Sensory neurons</a:t>
            </a:r>
            <a:r>
              <a:rPr lang="en-US" sz="1800" dirty="0" smtClean="0">
                <a:ea typeface="ＭＳ Ｐゴシック" pitchFamily="34" charset="-128"/>
              </a:rPr>
              <a:t>: send information to CNS from sensory organs</a:t>
            </a:r>
          </a:p>
          <a:p>
            <a:pPr lvl="3">
              <a:defRPr/>
            </a:pPr>
            <a:r>
              <a:rPr lang="en-US" sz="1800" b="1" i="1" u="sng" dirty="0" smtClean="0">
                <a:ea typeface="ＭＳ Ｐゴシック" pitchFamily="34" charset="-128"/>
              </a:rPr>
              <a:t>Motor neurons: </a:t>
            </a:r>
            <a:r>
              <a:rPr lang="en-US" sz="1800" dirty="0" smtClean="0">
                <a:ea typeface="ＭＳ Ｐゴシック" pitchFamily="34" charset="-128"/>
              </a:rPr>
              <a:t>send information from CNS to organs in the body such as muscles </a:t>
            </a:r>
            <a:endParaRPr lang="en-US" sz="1800" dirty="0">
              <a:ea typeface="ＭＳ Ｐゴシック" pitchFamily="34" charset="-128"/>
            </a:endParaRPr>
          </a:p>
          <a:p>
            <a:pPr lvl="2" eaLnBrk="1" hangingPunct="1">
              <a:defRPr/>
            </a:pPr>
            <a:r>
              <a:rPr lang="en-US" dirty="0">
                <a:ea typeface="ＭＳ Ｐゴシック" pitchFamily="34" charset="-128"/>
              </a:rPr>
              <a:t>Contains the </a:t>
            </a:r>
            <a:r>
              <a:rPr lang="en-US" b="1" i="1" u="sng" dirty="0">
                <a:solidFill>
                  <a:srgbClr val="FFFF00"/>
                </a:solidFill>
                <a:ea typeface="ＭＳ Ｐゴシック" pitchFamily="34" charset="-128"/>
              </a:rPr>
              <a:t>somatic nervous system</a:t>
            </a:r>
            <a:r>
              <a:rPr lang="en-US" dirty="0">
                <a:solidFill>
                  <a:srgbClr val="FFFF00"/>
                </a:solidFill>
                <a:ea typeface="ＭＳ Ｐゴシック" pitchFamily="34" charset="-128"/>
              </a:rPr>
              <a:t>- </a:t>
            </a:r>
            <a:r>
              <a:rPr lang="en-US" dirty="0">
                <a:ea typeface="ＭＳ Ｐゴシック" pitchFamily="34" charset="-128"/>
              </a:rPr>
              <a:t>voluntary, conscious control over organs </a:t>
            </a:r>
          </a:p>
          <a:p>
            <a:pPr lvl="2" eaLnBrk="1" hangingPunct="1">
              <a:defRPr/>
            </a:pPr>
            <a:r>
              <a:rPr lang="en-US" dirty="0">
                <a:ea typeface="ＭＳ Ｐゴシック" pitchFamily="34" charset="-128"/>
              </a:rPr>
              <a:t>Contains the </a:t>
            </a:r>
            <a:r>
              <a:rPr lang="en-US" b="1" i="1" u="sng" dirty="0">
                <a:solidFill>
                  <a:srgbClr val="FFFF00"/>
                </a:solidFill>
                <a:ea typeface="ＭＳ Ｐゴシック" pitchFamily="34" charset="-128"/>
              </a:rPr>
              <a:t>autonomic nervous system</a:t>
            </a:r>
            <a:r>
              <a:rPr lang="en-US" dirty="0">
                <a:solidFill>
                  <a:srgbClr val="FFFF00"/>
                </a:solidFill>
                <a:ea typeface="ＭＳ Ｐゴシック" pitchFamily="34" charset="-128"/>
              </a:rPr>
              <a:t>- </a:t>
            </a:r>
            <a:r>
              <a:rPr lang="en-US" dirty="0">
                <a:ea typeface="ＭＳ Ｐゴシック" pitchFamily="34" charset="-128"/>
              </a:rPr>
              <a:t>Controls involuntary (no conscious control) muscles, such as smooth &amp; cardiac</a:t>
            </a:r>
          </a:p>
          <a:p>
            <a:pPr lvl="3" eaLnBrk="1" hangingPunct="1">
              <a:defRPr/>
            </a:pPr>
            <a:r>
              <a:rPr lang="en-US" sz="1800" dirty="0">
                <a:ea typeface="ＭＳ Ｐゴシック" pitchFamily="34" charset="-128"/>
              </a:rPr>
              <a:t>Sympathetic</a:t>
            </a:r>
          </a:p>
          <a:p>
            <a:pPr lvl="3" eaLnBrk="1" hangingPunct="1">
              <a:defRPr/>
            </a:pPr>
            <a:r>
              <a:rPr lang="en-US" sz="1800" dirty="0">
                <a:ea typeface="ＭＳ Ｐゴシック" pitchFamily="34" charset="-128"/>
              </a:rPr>
              <a:t>Parasympathetic</a:t>
            </a:r>
          </a:p>
          <a:p>
            <a:pPr marL="1028700" lvl="3" indent="0">
              <a:buNone/>
              <a:defRPr/>
            </a:pPr>
            <a:endParaRPr lang="en-US" sz="1050" dirty="0">
              <a:ea typeface="ＭＳ Ｐゴシック" pitchFamily="34" charset="-128"/>
            </a:endParaRPr>
          </a:p>
        </p:txBody>
      </p:sp>
    </p:spTree>
    <p:extLst>
      <p:ext uri="{BB962C8B-B14F-4D97-AF65-F5344CB8AC3E}">
        <p14:creationId xmlns:p14="http://schemas.microsoft.com/office/powerpoint/2010/main" val="3585330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670" y="0"/>
            <a:ext cx="6457950" cy="969771"/>
          </a:xfrm>
        </p:spPr>
        <p:txBody>
          <a:bodyPr>
            <a:normAutofit/>
          </a:bodyPr>
          <a:lstStyle/>
          <a:p>
            <a:pPr>
              <a:defRPr/>
            </a:pPr>
            <a:r>
              <a:rPr lang="en-US" sz="3300" b="1" dirty="0">
                <a:ea typeface="ＭＳ Ｐゴシック" charset="-128"/>
              </a:rPr>
              <a:t>Autonomic Nervous System</a:t>
            </a:r>
          </a:p>
        </p:txBody>
      </p:sp>
      <p:sp>
        <p:nvSpPr>
          <p:cNvPr id="3" name="Content Placeholder 2"/>
          <p:cNvSpPr>
            <a:spLocks noGrp="1"/>
          </p:cNvSpPr>
          <p:nvPr>
            <p:ph idx="1"/>
          </p:nvPr>
        </p:nvSpPr>
        <p:spPr>
          <a:xfrm>
            <a:off x="464821" y="1341120"/>
            <a:ext cx="8305799" cy="4581606"/>
          </a:xfrm>
        </p:spPr>
        <p:txBody>
          <a:bodyPr>
            <a:noAutofit/>
          </a:bodyPr>
          <a:lstStyle/>
          <a:p>
            <a:pPr>
              <a:defRPr/>
            </a:pPr>
            <a:r>
              <a:rPr lang="en-US" sz="2400" dirty="0">
                <a:ea typeface="ＭＳ Ｐゴシック" charset="-128"/>
              </a:rPr>
              <a:t>Two parts: Sympathetic &amp; Parasympathetic</a:t>
            </a:r>
          </a:p>
          <a:p>
            <a:pPr marL="914400" lvl="1" indent="-457200">
              <a:buFont typeface="+mj-lt"/>
              <a:buAutoNum type="arabicPeriod"/>
              <a:defRPr/>
            </a:pPr>
            <a:r>
              <a:rPr lang="en-US" sz="2400" b="1" u="sng" dirty="0">
                <a:solidFill>
                  <a:srgbClr val="FFFF00"/>
                </a:solidFill>
                <a:ea typeface="ＭＳ Ｐゴシック" charset="-128"/>
              </a:rPr>
              <a:t>Sympathetic</a:t>
            </a:r>
            <a:r>
              <a:rPr lang="en-US" sz="2400" dirty="0">
                <a:ea typeface="ＭＳ Ｐゴシック" charset="-128"/>
              </a:rPr>
              <a:t>: involved in stimulation of activities that prepare the body for action such as:</a:t>
            </a:r>
          </a:p>
          <a:p>
            <a:pPr lvl="2">
              <a:defRPr/>
            </a:pPr>
            <a:r>
              <a:rPr lang="en-US" sz="2400" dirty="0">
                <a:ea typeface="ＭＳ Ｐゴシック" charset="-128"/>
              </a:rPr>
              <a:t>increasing the heart rate</a:t>
            </a:r>
          </a:p>
          <a:p>
            <a:pPr lvl="2">
              <a:defRPr/>
            </a:pPr>
            <a:r>
              <a:rPr lang="en-US" sz="2400" dirty="0">
                <a:ea typeface="ＭＳ Ｐゴシック" charset="-128"/>
              </a:rPr>
              <a:t>Increasing the release of sugar from the liver into the blood</a:t>
            </a:r>
          </a:p>
          <a:p>
            <a:pPr lvl="2">
              <a:defRPr/>
            </a:pPr>
            <a:r>
              <a:rPr lang="en-US" sz="2400" u="sng" dirty="0">
                <a:solidFill>
                  <a:srgbClr val="FFFF00"/>
                </a:solidFill>
                <a:ea typeface="ＭＳ Ｐゴシック" charset="-128"/>
              </a:rPr>
              <a:t>Fight or flight </a:t>
            </a:r>
            <a:r>
              <a:rPr lang="en-US" sz="2400" dirty="0">
                <a:ea typeface="ＭＳ Ｐゴシック" charset="-128"/>
              </a:rPr>
              <a:t>responses (responses that serve to fight off or retreat from danger)</a:t>
            </a:r>
          </a:p>
          <a:p>
            <a:pPr marL="685800" lvl="2" indent="0">
              <a:buNone/>
              <a:defRPr/>
            </a:pPr>
            <a:endParaRPr lang="en-US" sz="2400" dirty="0">
              <a:ea typeface="ＭＳ Ｐゴシック" charset="-128"/>
            </a:endParaRPr>
          </a:p>
          <a:p>
            <a:pPr marL="914400" lvl="1" indent="-457200">
              <a:buFont typeface="+mj-lt"/>
              <a:buAutoNum type="arabicPeriod"/>
              <a:defRPr/>
            </a:pPr>
            <a:r>
              <a:rPr lang="en-US" sz="2400" b="1" u="sng" dirty="0">
                <a:solidFill>
                  <a:srgbClr val="FFFF00"/>
                </a:solidFill>
                <a:ea typeface="ＭＳ Ｐゴシック" charset="-128"/>
              </a:rPr>
              <a:t>Parasympathetic</a:t>
            </a:r>
            <a:r>
              <a:rPr lang="en-US" sz="2400" dirty="0">
                <a:ea typeface="ＭＳ Ｐゴシック" charset="-128"/>
              </a:rPr>
              <a:t>: activates tranquil functions such as:</a:t>
            </a:r>
          </a:p>
          <a:p>
            <a:pPr lvl="2">
              <a:defRPr/>
            </a:pPr>
            <a:r>
              <a:rPr lang="en-US" sz="2400" dirty="0">
                <a:ea typeface="ＭＳ Ｐゴシック" charset="-128"/>
              </a:rPr>
              <a:t>Stimulating the secretion of saliva or digestive enzymes into the stomach </a:t>
            </a:r>
          </a:p>
          <a:p>
            <a:pPr lvl="2">
              <a:defRPr/>
            </a:pPr>
            <a:r>
              <a:rPr lang="en-US" sz="2400" u="sng" dirty="0">
                <a:solidFill>
                  <a:srgbClr val="FFFF00"/>
                </a:solidFill>
                <a:ea typeface="ＭＳ Ｐゴシック" charset="-128"/>
              </a:rPr>
              <a:t>Rest &amp; Digest</a:t>
            </a:r>
          </a:p>
        </p:txBody>
      </p:sp>
    </p:spTree>
    <p:extLst>
      <p:ext uri="{BB962C8B-B14F-4D97-AF65-F5344CB8AC3E}">
        <p14:creationId xmlns:p14="http://schemas.microsoft.com/office/powerpoint/2010/main" val="4287281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99" y="202075"/>
            <a:ext cx="8401050" cy="1293028"/>
          </a:xfrm>
        </p:spPr>
        <p:txBody>
          <a:bodyPr/>
          <a:lstStyle/>
          <a:p>
            <a:pPr algn="ctr"/>
            <a:r>
              <a:rPr lang="en-US" b="1" dirty="0" smtClean="0"/>
              <a:t>Peripheral nervous syste</a:t>
            </a:r>
            <a:r>
              <a:rPr lang="en-US" b="1" dirty="0"/>
              <a:t>m</a:t>
            </a:r>
          </a:p>
        </p:txBody>
      </p:sp>
      <p:pic>
        <p:nvPicPr>
          <p:cNvPr id="27650" name="Picture 2" descr="http://image.slidesharecdn.com/ch2829notes-website-140428093520-phpapp01/95/ch2829-notes-nervous-system-and-the-eye-24-638.jpg?cb=139867778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187" b="12712"/>
          <a:stretch/>
        </p:blipFill>
        <p:spPr bwMode="auto">
          <a:xfrm>
            <a:off x="0" y="1495103"/>
            <a:ext cx="9146049" cy="536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264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0" y="220766"/>
            <a:ext cx="6457950" cy="969771"/>
          </a:xfrm>
        </p:spPr>
        <p:txBody>
          <a:bodyPr>
            <a:normAutofit fontScale="90000"/>
          </a:bodyPr>
          <a:lstStyle/>
          <a:p>
            <a:pPr>
              <a:defRPr/>
            </a:pPr>
            <a:r>
              <a:rPr lang="en-US" b="1" dirty="0" smtClean="0">
                <a:ea typeface="ＭＳ Ｐゴシック" charset="-128"/>
              </a:rPr>
              <a:t>Peripheral Nervous System </a:t>
            </a:r>
            <a:endParaRPr lang="en-US" b="1" dirty="0">
              <a:ea typeface="ＭＳ Ｐゴシック" charset="-128"/>
            </a:endParaRPr>
          </a:p>
        </p:txBody>
      </p:sp>
      <p:sp>
        <p:nvSpPr>
          <p:cNvPr id="3" name="Content Placeholder 2"/>
          <p:cNvSpPr>
            <a:spLocks noGrp="1"/>
          </p:cNvSpPr>
          <p:nvPr>
            <p:ph idx="1"/>
          </p:nvPr>
        </p:nvSpPr>
        <p:spPr>
          <a:xfrm>
            <a:off x="0" y="1190537"/>
            <a:ext cx="9144000" cy="5667463"/>
          </a:xfrm>
        </p:spPr>
        <p:txBody>
          <a:bodyPr>
            <a:noAutofit/>
          </a:bodyPr>
          <a:lstStyle/>
          <a:p>
            <a:pPr>
              <a:defRPr/>
            </a:pPr>
            <a:r>
              <a:rPr lang="en-US" sz="1800" b="1" i="1" u="sng" dirty="0">
                <a:solidFill>
                  <a:srgbClr val="FFFF00"/>
                </a:solidFill>
                <a:ea typeface="ＭＳ Ｐゴシック" charset="-128"/>
              </a:rPr>
              <a:t>Reflex </a:t>
            </a:r>
            <a:r>
              <a:rPr lang="en-US" sz="1800" b="1" i="1" u="sng" dirty="0">
                <a:ea typeface="ＭＳ Ｐゴシック" charset="-128"/>
              </a:rPr>
              <a:t>Arc: </a:t>
            </a:r>
            <a:r>
              <a:rPr lang="en-US" sz="1800" dirty="0">
                <a:ea typeface="ＭＳ Ｐゴシック" charset="-128"/>
              </a:rPr>
              <a:t>Interaction between the nervous system and the musculoskeletal system; essential for prevention of injury</a:t>
            </a:r>
          </a:p>
          <a:p>
            <a:pPr lvl="1">
              <a:defRPr/>
            </a:pPr>
            <a:r>
              <a:rPr lang="en-US" sz="1800" dirty="0">
                <a:ea typeface="ＭＳ Ｐゴシック" charset="-128"/>
              </a:rPr>
              <a:t>A stimulus leads to an immediate action (ex: a light flashed in one eye causes the pupil to constrict)</a:t>
            </a:r>
          </a:p>
          <a:p>
            <a:pPr>
              <a:defRPr/>
            </a:pPr>
            <a:r>
              <a:rPr lang="en-US" sz="1800" dirty="0">
                <a:ea typeface="ＭＳ Ｐゴシック" charset="-128"/>
              </a:rPr>
              <a:t>4 main parts</a:t>
            </a:r>
          </a:p>
          <a:p>
            <a:pPr marL="800100" lvl="1" indent="-342900">
              <a:buFont typeface="+mj-lt"/>
              <a:buAutoNum type="arabicPeriod"/>
              <a:defRPr/>
            </a:pPr>
            <a:r>
              <a:rPr lang="en-US" sz="1800" dirty="0">
                <a:ea typeface="ＭＳ Ｐゴシック" charset="-128"/>
              </a:rPr>
              <a:t>Sensory receptor</a:t>
            </a:r>
          </a:p>
          <a:p>
            <a:pPr marL="800100" lvl="1" indent="-342900">
              <a:buFont typeface="+mj-lt"/>
              <a:buAutoNum type="arabicPeriod"/>
              <a:defRPr/>
            </a:pPr>
            <a:r>
              <a:rPr lang="en-US" sz="1800" dirty="0" smtClean="0">
                <a:ea typeface="ＭＳ Ｐゴシック" charset="-128"/>
              </a:rPr>
              <a:t>Sensory neuron</a:t>
            </a:r>
            <a:endParaRPr lang="en-US" sz="1800" dirty="0">
              <a:ea typeface="ＭＳ Ｐゴシック" charset="-128"/>
            </a:endParaRPr>
          </a:p>
          <a:p>
            <a:pPr marL="800100" lvl="1" indent="-342900">
              <a:buFont typeface="+mj-lt"/>
              <a:buAutoNum type="arabicPeriod"/>
              <a:defRPr/>
            </a:pPr>
            <a:r>
              <a:rPr lang="en-US" sz="1800" dirty="0">
                <a:ea typeface="ＭＳ Ｐゴシック" charset="-128"/>
              </a:rPr>
              <a:t>Motor neuron</a:t>
            </a:r>
          </a:p>
          <a:p>
            <a:pPr marL="800100" lvl="1" indent="-342900">
              <a:buFont typeface="+mj-lt"/>
              <a:buAutoNum type="arabicPeriod"/>
              <a:defRPr/>
            </a:pPr>
            <a:r>
              <a:rPr lang="en-US" sz="1800" dirty="0">
                <a:ea typeface="ＭＳ Ｐゴシック" charset="-128"/>
              </a:rPr>
              <a:t>Effector </a:t>
            </a:r>
          </a:p>
          <a:p>
            <a:pPr>
              <a:defRPr/>
            </a:pPr>
            <a:r>
              <a:rPr lang="en-US" sz="1800" dirty="0">
                <a:ea typeface="ＭＳ Ｐゴシック" charset="-128"/>
              </a:rPr>
              <a:t>Example: touching a hot object</a:t>
            </a:r>
          </a:p>
          <a:p>
            <a:pPr lvl="1">
              <a:defRPr/>
            </a:pPr>
            <a:r>
              <a:rPr lang="en-US" sz="1800" dirty="0">
                <a:ea typeface="ＭＳ Ｐゴシック" charset="-128"/>
              </a:rPr>
              <a:t>Sensory receptor: senses the hot object/stimulus</a:t>
            </a:r>
          </a:p>
          <a:p>
            <a:pPr lvl="1">
              <a:defRPr/>
            </a:pPr>
            <a:r>
              <a:rPr lang="en-US" sz="1800" dirty="0">
                <a:ea typeface="ＭＳ Ｐゴシック" charset="-128"/>
              </a:rPr>
              <a:t>Sensory neuron: relays message to brain</a:t>
            </a:r>
          </a:p>
          <a:p>
            <a:pPr lvl="1">
              <a:defRPr/>
            </a:pPr>
            <a:r>
              <a:rPr lang="en-US" sz="1800" dirty="0">
                <a:ea typeface="ＭＳ Ｐゴシック" charset="-128"/>
              </a:rPr>
              <a:t>Motor neuron: transfers the heat signal to the responding muscle</a:t>
            </a:r>
          </a:p>
          <a:p>
            <a:pPr lvl="1">
              <a:defRPr/>
            </a:pPr>
            <a:r>
              <a:rPr lang="en-US" sz="1800" dirty="0">
                <a:ea typeface="ＭＳ Ｐゴシック" charset="-128"/>
              </a:rPr>
              <a:t>Effector: contracts &amp; causes the hand to pull </a:t>
            </a:r>
            <a:r>
              <a:rPr lang="en-US" sz="1800" dirty="0" smtClean="0">
                <a:ea typeface="ＭＳ Ｐゴシック" charset="-128"/>
              </a:rPr>
              <a:t>away</a:t>
            </a:r>
          </a:p>
          <a:p>
            <a:pPr>
              <a:defRPr/>
            </a:pPr>
            <a:r>
              <a:rPr lang="en-US" sz="1800" dirty="0">
                <a:ea typeface="ＭＳ Ｐゴシック" charset="-128"/>
              </a:rPr>
              <a:t>Example: if you step on a tack with your foot, the sensory receptors relay a message to your sensory neuron, which sends a message to your interneurons in the spinal cord that activates the motor neurons to cause your muscles to contract, thereby pulling your foot away from the tack</a:t>
            </a:r>
          </a:p>
        </p:txBody>
      </p:sp>
    </p:spTree>
    <p:extLst>
      <p:ext uri="{BB962C8B-B14F-4D97-AF65-F5344CB8AC3E}">
        <p14:creationId xmlns:p14="http://schemas.microsoft.com/office/powerpoint/2010/main" val="185548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241" y="0"/>
            <a:ext cx="6971759" cy="6858000"/>
          </a:xfrm>
          <a:prstGeom prst="rect">
            <a:avLst/>
          </a:prstGeom>
        </p:spPr>
      </p:pic>
      <p:sp>
        <p:nvSpPr>
          <p:cNvPr id="6" name="Rectangle 5"/>
          <p:cNvSpPr/>
          <p:nvPr/>
        </p:nvSpPr>
        <p:spPr>
          <a:xfrm>
            <a:off x="0" y="1025482"/>
            <a:ext cx="3292889" cy="1200329"/>
          </a:xfrm>
          <a:prstGeom prst="rect">
            <a:avLst/>
          </a:prstGeom>
        </p:spPr>
        <p:style>
          <a:lnRef idx="2">
            <a:schemeClr val="dk1"/>
          </a:lnRef>
          <a:fillRef idx="1">
            <a:schemeClr val="lt1"/>
          </a:fillRef>
          <a:effectRef idx="0">
            <a:schemeClr val="dk1"/>
          </a:effectRef>
          <a:fontRef idx="minor">
            <a:schemeClr val="dk1"/>
          </a:fontRef>
        </p:style>
        <p:txBody>
          <a:bodyPr vert="horz" wrap="none">
            <a:spAutoFit/>
          </a:bodyPr>
          <a:lstStyle/>
          <a:p>
            <a:pPr algn="ctr"/>
            <a:r>
              <a:rPr lang="en-US" sz="3600" b="1" dirty="0"/>
              <a:t>Cell </a:t>
            </a:r>
          </a:p>
          <a:p>
            <a:pPr algn="ctr"/>
            <a:r>
              <a:rPr lang="en-US" sz="3600" b="1" dirty="0"/>
              <a:t>Specialization</a:t>
            </a:r>
            <a:endParaRPr lang="en-US" sz="3600" dirty="0"/>
          </a:p>
        </p:txBody>
      </p:sp>
    </p:spTree>
    <p:extLst>
      <p:ext uri="{BB962C8B-B14F-4D97-AF65-F5344CB8AC3E}">
        <p14:creationId xmlns:p14="http://schemas.microsoft.com/office/powerpoint/2010/main" val="4230932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150" y="0"/>
            <a:ext cx="6377940" cy="1293028"/>
          </a:xfrm>
        </p:spPr>
        <p:txBody>
          <a:bodyPr>
            <a:normAutofit/>
          </a:bodyPr>
          <a:lstStyle/>
          <a:p>
            <a:r>
              <a:rPr lang="en-US" sz="4800" b="1" dirty="0" smtClean="0"/>
              <a:t>Reflex arc</a:t>
            </a:r>
            <a:endParaRPr lang="en-US" sz="4800" b="1" dirty="0"/>
          </a:p>
        </p:txBody>
      </p:sp>
      <p:pic>
        <p:nvPicPr>
          <p:cNvPr id="28674" name="Picture 2" descr="http://2.bp.blogspot.com/-ULbw2PicMr0/VEDQT4hBguI/AAAAAAAAXsQ/LralNs6N9NM/s1600/2364145.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32" t="16676" r="3018" b="8206"/>
          <a:stretch/>
        </p:blipFill>
        <p:spPr bwMode="auto">
          <a:xfrm>
            <a:off x="-76200" y="1184031"/>
            <a:ext cx="9220200" cy="567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60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43" y="367881"/>
            <a:ext cx="6377940" cy="1293028"/>
          </a:xfrm>
        </p:spPr>
        <p:txBody>
          <a:bodyPr>
            <a:normAutofit/>
          </a:bodyPr>
          <a:lstStyle/>
          <a:p>
            <a:pPr algn="ctr"/>
            <a:r>
              <a:rPr lang="en-US" sz="4400" b="1" dirty="0" smtClean="0"/>
              <a:t>endocrine system</a:t>
            </a:r>
            <a:endParaRPr lang="en-US" sz="4400" b="1" dirty="0"/>
          </a:p>
        </p:txBody>
      </p:sp>
      <p:pic>
        <p:nvPicPr>
          <p:cNvPr id="29698" name="Picture 2" descr="http://kidshealth.org/EN/images/illustrations/endocrineSystem_420x390_enIL.gi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462"/>
          <a:stretch/>
        </p:blipFill>
        <p:spPr bwMode="auto">
          <a:xfrm>
            <a:off x="1540701" y="1660909"/>
            <a:ext cx="6114225" cy="519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052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953" y="105616"/>
            <a:ext cx="6457950" cy="969771"/>
          </a:xfrm>
        </p:spPr>
        <p:txBody>
          <a:bodyPr/>
          <a:lstStyle/>
          <a:p>
            <a:pPr eaLnBrk="1" hangingPunct="1">
              <a:defRPr/>
            </a:pPr>
            <a:r>
              <a:rPr lang="en-US" b="1" dirty="0" smtClean="0">
                <a:ea typeface="ＭＳ Ｐゴシック" pitchFamily="34" charset="-128"/>
              </a:rPr>
              <a:t>The Endocrine System</a:t>
            </a:r>
          </a:p>
        </p:txBody>
      </p:sp>
      <p:sp>
        <p:nvSpPr>
          <p:cNvPr id="5" name="Rectangle 4"/>
          <p:cNvSpPr>
            <a:spLocks noChangeArrowheads="1"/>
          </p:cNvSpPr>
          <p:nvPr/>
        </p:nvSpPr>
        <p:spPr bwMode="auto">
          <a:xfrm>
            <a:off x="238584" y="1075387"/>
            <a:ext cx="8905416" cy="5293757"/>
          </a:xfrm>
          <a:prstGeom prst="rect">
            <a:avLst/>
          </a:prstGeom>
          <a:blipFill>
            <a:blip r:embed="rId2"/>
            <a:tile tx="0" ty="0" sx="100000" sy="100000" flip="none" algn="tl"/>
          </a:blipFill>
          <a:ln/>
          <a:extLst/>
        </p:spPr>
        <p:style>
          <a:lnRef idx="2">
            <a:schemeClr val="dk1"/>
          </a:lnRef>
          <a:fillRef idx="1">
            <a:schemeClr val="lt1"/>
          </a:fillRef>
          <a:effectRef idx="0">
            <a:schemeClr val="dk1"/>
          </a:effectRef>
          <a:fontRef idx="minor">
            <a:schemeClr val="dk1"/>
          </a:fontRef>
        </p:style>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solidFill>
                  <a:sysClr val="windowText" lastClr="000000"/>
                </a:solidFill>
                <a:latin typeface="+mn-lt"/>
                <a:ea typeface="ＭＳ Ｐゴシック" pitchFamily="34" charset="-128"/>
              </a:rPr>
              <a:t>The endocrine system is another way that your body communicates with itself.</a:t>
            </a:r>
          </a:p>
          <a:p>
            <a:pPr eaLnBrk="1" hangingPunct="1"/>
            <a:endParaRPr lang="en-US" altLang="en-US" sz="2000" dirty="0" smtClean="0">
              <a:solidFill>
                <a:sysClr val="windowText" lastClr="000000"/>
              </a:solidFill>
              <a:latin typeface="+mn-lt"/>
              <a:ea typeface="Calibri" panose="020F0502020204030204" pitchFamily="34" charset="0"/>
              <a:cs typeface="Times New Roman" panose="02020603050405020304" pitchFamily="18" charset="0"/>
            </a:endParaRPr>
          </a:p>
          <a:p>
            <a:pPr eaLnBrk="1" hangingPunct="1"/>
            <a:r>
              <a:rPr lang="en-US" altLang="en-US" sz="2000" dirty="0" smtClean="0">
                <a:solidFill>
                  <a:sysClr val="windowText" lastClr="000000"/>
                </a:solidFill>
                <a:latin typeface="+mn-lt"/>
                <a:ea typeface="Calibri" panose="020F0502020204030204" pitchFamily="34" charset="0"/>
                <a:cs typeface="Times New Roman" panose="02020603050405020304" pitchFamily="18" charset="0"/>
              </a:rPr>
              <a:t>The human endocrine system is made of a series of glands that release hormones into the blood stream.</a:t>
            </a:r>
          </a:p>
          <a:p>
            <a:pPr eaLnBrk="1" hangingPunct="1"/>
            <a:endParaRPr lang="en-US" altLang="en-US" sz="2000" dirty="0" smtClean="0">
              <a:solidFill>
                <a:sysClr val="windowText" lastClr="000000"/>
              </a:solidFill>
              <a:latin typeface="+mn-lt"/>
              <a:ea typeface="Calibri" panose="020F0502020204030204" pitchFamily="34" charset="0"/>
              <a:cs typeface="Times New Roman" panose="02020603050405020304" pitchFamily="18" charset="0"/>
            </a:endParaRPr>
          </a:p>
          <a:p>
            <a:r>
              <a:rPr lang="en-US" altLang="en-US" sz="2000" dirty="0" smtClean="0">
                <a:solidFill>
                  <a:sysClr val="windowText" lastClr="000000"/>
                </a:solidFill>
                <a:latin typeface="+mn-lt"/>
                <a:ea typeface="Calibri" panose="020F0502020204030204" pitchFamily="34" charset="0"/>
                <a:cs typeface="Times New Roman" panose="02020603050405020304" pitchFamily="18" charset="0"/>
              </a:rPr>
              <a:t>Hormone – a chemical that is produced in the body to control the functions of systems.</a:t>
            </a:r>
          </a:p>
          <a:p>
            <a:endParaRPr lang="en-US" altLang="en-US" sz="2000" dirty="0" smtClean="0">
              <a:solidFill>
                <a:sysClr val="windowText" lastClr="000000"/>
              </a:solidFill>
              <a:latin typeface="+mn-lt"/>
              <a:ea typeface="Calibri" panose="020F0502020204030204" pitchFamily="34" charset="0"/>
              <a:cs typeface="Times New Roman" panose="02020603050405020304" pitchFamily="18" charset="0"/>
            </a:endParaRPr>
          </a:p>
          <a:p>
            <a:pPr>
              <a:defRPr/>
            </a:pPr>
            <a:r>
              <a:rPr lang="en-US" sz="2000" dirty="0" smtClean="0">
                <a:solidFill>
                  <a:sysClr val="windowText" lastClr="000000"/>
                </a:solidFill>
                <a:latin typeface="+mn-lt"/>
                <a:ea typeface="ＭＳ Ｐゴシック" charset="0"/>
                <a:cs typeface="ＭＳ Ｐゴシック" charset="0"/>
              </a:rPr>
              <a:t>The functions of hormones include:</a:t>
            </a:r>
          </a:p>
          <a:p>
            <a:pPr lvl="1">
              <a:buFont typeface="Wingdings" charset="0"/>
              <a:buChar char="n"/>
              <a:defRPr/>
            </a:pPr>
            <a:r>
              <a:rPr lang="en-US" sz="2000" dirty="0" smtClean="0">
                <a:solidFill>
                  <a:sysClr val="windowText" lastClr="000000"/>
                </a:solidFill>
                <a:latin typeface="+mn-lt"/>
                <a:ea typeface="ＭＳ Ｐゴシック" charset="0"/>
              </a:rPr>
              <a:t>Regulating growth, development, behavior, and reproduction</a:t>
            </a:r>
          </a:p>
          <a:p>
            <a:pPr lvl="1">
              <a:buFont typeface="Wingdings" charset="0"/>
              <a:buChar char="n"/>
              <a:defRPr/>
            </a:pPr>
            <a:r>
              <a:rPr lang="en-US" sz="2000" dirty="0" smtClean="0">
                <a:solidFill>
                  <a:sysClr val="windowText" lastClr="000000"/>
                </a:solidFill>
                <a:latin typeface="+mn-lt"/>
                <a:ea typeface="ＭＳ Ｐゴシック" charset="0"/>
              </a:rPr>
              <a:t>Coordinating the production, use, and storage of energy</a:t>
            </a:r>
          </a:p>
          <a:p>
            <a:pPr lvl="1">
              <a:buFont typeface="Wingdings" charset="0"/>
              <a:buChar char="n"/>
              <a:defRPr/>
            </a:pPr>
            <a:r>
              <a:rPr lang="en-US" sz="2000" dirty="0" smtClean="0">
                <a:solidFill>
                  <a:sysClr val="windowText" lastClr="000000"/>
                </a:solidFill>
                <a:latin typeface="+mn-lt"/>
                <a:ea typeface="ＭＳ Ｐゴシック" charset="0"/>
              </a:rPr>
              <a:t>Maintaining homeostasis (temperature, salt balance, metabolism, excretion)</a:t>
            </a:r>
          </a:p>
          <a:p>
            <a:pPr lvl="1">
              <a:buFont typeface="Wingdings" charset="0"/>
              <a:buChar char="n"/>
              <a:defRPr/>
            </a:pPr>
            <a:r>
              <a:rPr lang="en-US" sz="2000" dirty="0" smtClean="0">
                <a:solidFill>
                  <a:sysClr val="windowText" lastClr="000000"/>
                </a:solidFill>
                <a:latin typeface="+mn-lt"/>
                <a:ea typeface="ＭＳ Ｐゴシック" charset="0"/>
              </a:rPr>
              <a:t>Responding to stimuli from outside the body</a:t>
            </a:r>
          </a:p>
          <a:p>
            <a:endParaRPr lang="en-US" altLang="en-US" sz="2000" dirty="0" smtClean="0">
              <a:solidFill>
                <a:sysClr val="windowText" lastClr="000000"/>
              </a:solidFill>
              <a:latin typeface="+mn-lt"/>
              <a:ea typeface="Calibri" panose="020F0502020204030204" pitchFamily="34" charset="0"/>
              <a:cs typeface="Times New Roman" panose="02020603050405020304" pitchFamily="18" charset="0"/>
            </a:endParaRPr>
          </a:p>
          <a:p>
            <a:r>
              <a:rPr lang="en-US" altLang="en-US" sz="2000" dirty="0" smtClean="0">
                <a:solidFill>
                  <a:sysClr val="windowText" lastClr="000000"/>
                </a:solidFill>
                <a:latin typeface="+mn-lt"/>
                <a:ea typeface="Calibri" panose="020F0502020204030204" pitchFamily="34" charset="0"/>
                <a:cs typeface="Times New Roman" panose="02020603050405020304" pitchFamily="18" charset="0"/>
              </a:rPr>
              <a:t>Glands – organs that produce and secrete hormones</a:t>
            </a:r>
            <a:endParaRPr lang="en-US" altLang="en-US" sz="2000" dirty="0">
              <a:solidFill>
                <a:sysClr val="windowText" lastClr="000000"/>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2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linds(horizontal)">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blinds(horizontal)">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blinds(horizontal)">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blinds(horizontal)">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blinds(horizontal)">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blinds(horizontal)">
                                      <p:cBhvr>
                                        <p:cTn id="3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460" y="154773"/>
            <a:ext cx="6377940" cy="1293028"/>
          </a:xfrm>
        </p:spPr>
        <p:txBody>
          <a:bodyPr>
            <a:normAutofit/>
          </a:bodyPr>
          <a:lstStyle/>
          <a:p>
            <a:pPr>
              <a:defRPr/>
            </a:pPr>
            <a:r>
              <a:rPr lang="en-US" sz="5400" b="1" dirty="0">
                <a:ea typeface="ＭＳ Ｐゴシック" charset="-128"/>
              </a:rPr>
              <a:t>Fight or Flight</a:t>
            </a:r>
          </a:p>
        </p:txBody>
      </p:sp>
      <p:sp>
        <p:nvSpPr>
          <p:cNvPr id="3" name="Content Placeholder 2"/>
          <p:cNvSpPr>
            <a:spLocks noGrp="1"/>
          </p:cNvSpPr>
          <p:nvPr>
            <p:ph idx="1"/>
          </p:nvPr>
        </p:nvSpPr>
        <p:spPr>
          <a:xfrm>
            <a:off x="594360" y="1737360"/>
            <a:ext cx="7955280" cy="4069080"/>
          </a:xfrm>
        </p:spPr>
        <p:txBody>
          <a:bodyPr>
            <a:noAutofit/>
          </a:bodyPr>
          <a:lstStyle/>
          <a:p>
            <a:pPr>
              <a:defRPr/>
            </a:pPr>
            <a:r>
              <a:rPr lang="en-US" sz="3600" dirty="0">
                <a:ea typeface="ＭＳ Ｐゴシック" charset="-128"/>
              </a:rPr>
              <a:t>Response mechanism designed to prepare a person for immediate action against a </a:t>
            </a:r>
            <a:r>
              <a:rPr lang="en-US" sz="3600" b="1" u="sng" dirty="0">
                <a:solidFill>
                  <a:srgbClr val="FFFF00"/>
                </a:solidFill>
                <a:ea typeface="ＭＳ Ｐゴシック" charset="-128"/>
              </a:rPr>
              <a:t>perceived threat</a:t>
            </a:r>
          </a:p>
          <a:p>
            <a:pPr>
              <a:defRPr/>
            </a:pPr>
            <a:r>
              <a:rPr lang="en-US" sz="3600" dirty="0">
                <a:ea typeface="ＭＳ Ｐゴシック" charset="-128"/>
              </a:rPr>
              <a:t>They can either </a:t>
            </a:r>
            <a:r>
              <a:rPr lang="en-US" sz="3600" dirty="0">
                <a:solidFill>
                  <a:srgbClr val="FFFF00"/>
                </a:solidFill>
                <a:ea typeface="ＭＳ Ｐゴシック" charset="-128"/>
              </a:rPr>
              <a:t>fight or flee</a:t>
            </a:r>
            <a:r>
              <a:rPr lang="en-US" sz="3600" dirty="0">
                <a:ea typeface="ＭＳ Ｐゴシック" charset="-128"/>
              </a:rPr>
              <a:t>.</a:t>
            </a:r>
          </a:p>
          <a:p>
            <a:pPr lvl="1">
              <a:defRPr/>
            </a:pPr>
            <a:r>
              <a:rPr lang="en-US" sz="3600" dirty="0">
                <a:ea typeface="ＭＳ Ｐゴシック" charset="-128"/>
              </a:rPr>
              <a:t>Endocrine system releases hormones which the circulatory system carries to muscles which respond.</a:t>
            </a:r>
          </a:p>
        </p:txBody>
      </p:sp>
    </p:spTree>
    <p:extLst>
      <p:ext uri="{BB962C8B-B14F-4D97-AF65-F5344CB8AC3E}">
        <p14:creationId xmlns:p14="http://schemas.microsoft.com/office/powerpoint/2010/main" val="3635961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220" y="0"/>
            <a:ext cx="6377940" cy="1293028"/>
          </a:xfrm>
        </p:spPr>
        <p:txBody>
          <a:bodyPr>
            <a:normAutofit/>
          </a:bodyPr>
          <a:lstStyle/>
          <a:p>
            <a:pPr eaLnBrk="1" hangingPunct="1">
              <a:defRPr/>
            </a:pPr>
            <a:r>
              <a:rPr lang="en-US" sz="3300" b="1" dirty="0">
                <a:ea typeface="ＭＳ Ｐゴシック" pitchFamily="34" charset="-128"/>
              </a:rPr>
              <a:t>Endocrine Glands</a:t>
            </a:r>
          </a:p>
        </p:txBody>
      </p:sp>
      <p:sp>
        <p:nvSpPr>
          <p:cNvPr id="3" name="Content Placeholder 2"/>
          <p:cNvSpPr>
            <a:spLocks noGrp="1"/>
          </p:cNvSpPr>
          <p:nvPr>
            <p:ph idx="1"/>
          </p:nvPr>
        </p:nvSpPr>
        <p:spPr>
          <a:xfrm>
            <a:off x="192244" y="1293029"/>
            <a:ext cx="8022116" cy="5252088"/>
          </a:xfrm>
        </p:spPr>
        <p:txBody>
          <a:bodyPr>
            <a:normAutofit fontScale="92500" lnSpcReduction="10000"/>
          </a:bodyPr>
          <a:lstStyle/>
          <a:p>
            <a:pPr eaLnBrk="1" hangingPunct="1">
              <a:lnSpc>
                <a:spcPct val="90000"/>
              </a:lnSpc>
              <a:defRPr/>
            </a:pPr>
            <a:r>
              <a:rPr lang="en-US" sz="2800" dirty="0">
                <a:ea typeface="ＭＳ Ｐゴシック" pitchFamily="34" charset="-128"/>
              </a:rPr>
              <a:t>Hormones are produced in the </a:t>
            </a:r>
            <a:r>
              <a:rPr lang="en-US" sz="2800" dirty="0">
                <a:solidFill>
                  <a:srgbClr val="FFFF00"/>
                </a:solidFill>
                <a:ea typeface="ＭＳ Ｐゴシック" pitchFamily="34" charset="-128"/>
              </a:rPr>
              <a:t>endocrine glands</a:t>
            </a:r>
          </a:p>
          <a:p>
            <a:pPr lvl="1">
              <a:defRPr/>
            </a:pPr>
            <a:r>
              <a:rPr lang="en-US" sz="2600" dirty="0">
                <a:ea typeface="ＭＳ Ｐゴシック" pitchFamily="34" charset="-128"/>
              </a:rPr>
              <a:t>These glands secrete hormones directly into the blood or the fluid around the cells</a:t>
            </a:r>
          </a:p>
          <a:p>
            <a:pPr eaLnBrk="1" hangingPunct="1">
              <a:lnSpc>
                <a:spcPct val="90000"/>
              </a:lnSpc>
              <a:defRPr/>
            </a:pPr>
            <a:r>
              <a:rPr lang="en-US" sz="2800" dirty="0">
                <a:ea typeface="ＭＳ Ｐゴシック" pitchFamily="34" charset="-128"/>
              </a:rPr>
              <a:t>The endocrine glands can act independently or together to help maintain homeostasis</a:t>
            </a:r>
          </a:p>
          <a:p>
            <a:pPr eaLnBrk="1" hangingPunct="1">
              <a:lnSpc>
                <a:spcPct val="90000"/>
              </a:lnSpc>
              <a:defRPr/>
            </a:pPr>
            <a:r>
              <a:rPr lang="en-US" sz="2800" dirty="0">
                <a:ea typeface="ＭＳ Ｐゴシック" pitchFamily="34" charset="-128"/>
              </a:rPr>
              <a:t>The </a:t>
            </a:r>
            <a:r>
              <a:rPr lang="en-US" sz="2800" dirty="0">
                <a:solidFill>
                  <a:srgbClr val="FFFF00"/>
                </a:solidFill>
                <a:ea typeface="ＭＳ Ｐゴシック" pitchFamily="34" charset="-128"/>
              </a:rPr>
              <a:t>pituitary gland </a:t>
            </a:r>
            <a:r>
              <a:rPr lang="en-US" sz="2800" dirty="0">
                <a:ea typeface="ＭＳ Ｐゴシック" pitchFamily="34" charset="-128"/>
              </a:rPr>
              <a:t>is the </a:t>
            </a:r>
            <a:r>
              <a:rPr lang="ja-JP" altLang="en-US" sz="2800" dirty="0">
                <a:ea typeface="ＭＳ Ｐゴシック" pitchFamily="34" charset="-128"/>
              </a:rPr>
              <a:t>“</a:t>
            </a:r>
            <a:r>
              <a:rPr lang="en-US" altLang="ja-JP" sz="2800" dirty="0">
                <a:ea typeface="ＭＳ Ｐゴシック" pitchFamily="34" charset="-128"/>
              </a:rPr>
              <a:t>master gland</a:t>
            </a:r>
            <a:r>
              <a:rPr lang="ja-JP" altLang="en-US" sz="2800" dirty="0" smtClean="0">
                <a:ea typeface="ＭＳ Ｐゴシック" pitchFamily="34" charset="-128"/>
              </a:rPr>
              <a:t>”</a:t>
            </a:r>
            <a:endParaRPr lang="en-US" altLang="ja-JP" sz="2800" dirty="0">
              <a:ea typeface="ＭＳ Ｐゴシック" pitchFamily="34" charset="-128"/>
            </a:endParaRPr>
          </a:p>
          <a:p>
            <a:pPr lvl="1">
              <a:defRPr/>
            </a:pPr>
            <a:r>
              <a:rPr lang="en-US" altLang="ja-JP" sz="2600" dirty="0" smtClean="0">
                <a:ea typeface="ＭＳ Ｐゴシック" pitchFamily="34" charset="-128"/>
              </a:rPr>
              <a:t> </a:t>
            </a:r>
            <a:r>
              <a:rPr lang="en-US" altLang="ja-JP" sz="2600" dirty="0">
                <a:ea typeface="ＭＳ Ｐゴシック" pitchFamily="34" charset="-128"/>
              </a:rPr>
              <a:t>I</a:t>
            </a:r>
            <a:r>
              <a:rPr lang="en-US" altLang="ja-JP" sz="2600" dirty="0" smtClean="0">
                <a:ea typeface="ＭＳ Ｐゴシック" pitchFamily="34" charset="-128"/>
              </a:rPr>
              <a:t>t </a:t>
            </a:r>
            <a:r>
              <a:rPr lang="en-US" altLang="ja-JP" sz="2600" dirty="0">
                <a:ea typeface="ＭＳ Ｐゴシック" pitchFamily="34" charset="-128"/>
              </a:rPr>
              <a:t>secretes hormones that regulate all of your other glands.</a:t>
            </a:r>
          </a:p>
          <a:p>
            <a:pPr eaLnBrk="1" hangingPunct="1">
              <a:lnSpc>
                <a:spcPct val="90000"/>
              </a:lnSpc>
              <a:defRPr/>
            </a:pPr>
            <a:r>
              <a:rPr lang="en-US" altLang="ja-JP" sz="2800" dirty="0">
                <a:solidFill>
                  <a:srgbClr val="FFFF00"/>
                </a:solidFill>
                <a:ea typeface="ＭＳ Ｐゴシック" pitchFamily="34" charset="-128"/>
              </a:rPr>
              <a:t>Hypothalamus</a:t>
            </a:r>
            <a:r>
              <a:rPr lang="en-US" altLang="ja-JP" sz="2800" dirty="0">
                <a:ea typeface="ＭＳ Ｐゴシック" pitchFamily="34" charset="-128"/>
              </a:rPr>
              <a:t> produces releasing hormones that tell the pituitary gland (master gland) to release hormones such as </a:t>
            </a:r>
            <a:r>
              <a:rPr lang="en-US" altLang="ja-JP" sz="2800" dirty="0" smtClean="0">
                <a:ea typeface="ＭＳ Ｐゴシック" pitchFamily="34" charset="-128"/>
              </a:rPr>
              <a:t>growth hormone or antidiuretic </a:t>
            </a:r>
            <a:r>
              <a:rPr lang="en-US" altLang="ja-JP" sz="2800" dirty="0">
                <a:ea typeface="ＭＳ Ｐゴシック" pitchFamily="34" charset="-128"/>
              </a:rPr>
              <a:t>hormone (</a:t>
            </a:r>
            <a:r>
              <a:rPr lang="en-US" altLang="ja-JP" sz="2800" dirty="0" smtClean="0">
                <a:ea typeface="ＭＳ Ｐゴシック" pitchFamily="34" charset="-128"/>
              </a:rPr>
              <a:t>ADH) which </a:t>
            </a:r>
            <a:r>
              <a:rPr lang="en-US" altLang="ja-JP" sz="2800" dirty="0" smtClean="0">
                <a:ea typeface="ＭＳ Ｐゴシック" pitchFamily="34" charset="-128"/>
                <a:sym typeface="Wingdings" panose="05000000000000000000" pitchFamily="2" charset="2"/>
              </a:rPr>
              <a:t>causes </a:t>
            </a:r>
            <a:r>
              <a:rPr lang="en-US" altLang="ja-JP" sz="2800" dirty="0">
                <a:ea typeface="ＭＳ Ｐゴシック" pitchFamily="34" charset="-128"/>
                <a:sym typeface="Wingdings" panose="05000000000000000000" pitchFamily="2" charset="2"/>
              </a:rPr>
              <a:t>kidneys to retain water</a:t>
            </a:r>
            <a:endParaRPr lang="en-US" altLang="ja-JP" sz="2800" dirty="0">
              <a:ea typeface="ＭＳ Ｐゴシック" pitchFamily="34" charset="-128"/>
            </a:endParaRPr>
          </a:p>
          <a:p>
            <a:pPr eaLnBrk="1" hangingPunct="1">
              <a:defRPr/>
            </a:pPr>
            <a:endParaRPr lang="en-US" dirty="0" smtClean="0">
              <a:ea typeface="ＭＳ Ｐゴシック" pitchFamily="34" charset="-128"/>
            </a:endParaRPr>
          </a:p>
        </p:txBody>
      </p:sp>
    </p:spTree>
    <p:extLst>
      <p:ext uri="{BB962C8B-B14F-4D97-AF65-F5344CB8AC3E}">
        <p14:creationId xmlns:p14="http://schemas.microsoft.com/office/powerpoint/2010/main" val="2882798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09550"/>
            <a:ext cx="1826378" cy="6438900"/>
          </a:xfrm>
        </p:spPr>
        <p:txBody>
          <a:bodyPr vert="wordArtVert">
            <a:normAutofit/>
          </a:bodyPr>
          <a:lstStyle/>
          <a:p>
            <a:r>
              <a:rPr lang="en-US" sz="4400" b="1" dirty="0" smtClean="0"/>
              <a:t>Hormones</a:t>
            </a:r>
            <a:endParaRPr lang="en-US" b="1" dirty="0"/>
          </a:p>
        </p:txBody>
      </p:sp>
      <p:pic>
        <p:nvPicPr>
          <p:cNvPr id="4" name="Picture 4" descr="http://www.austincc.edu/apreview/NursingPics/EndocrinePics/anteriorpituitaryhormones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67"/>
          <a:stretch/>
        </p:blipFill>
        <p:spPr bwMode="auto">
          <a:xfrm>
            <a:off x="0" y="0"/>
            <a:ext cx="57925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767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ea typeface="ＭＳ Ｐゴシック" charset="0"/>
              <a:cs typeface="ＭＳ Ｐゴシック" charset="0"/>
            </a:endParaRPr>
          </a:p>
        </p:txBody>
      </p:sp>
      <p:sp>
        <p:nvSpPr>
          <p:cNvPr id="3" name="Content Placeholder 2"/>
          <p:cNvSpPr>
            <a:spLocks noGrp="1"/>
          </p:cNvSpPr>
          <p:nvPr>
            <p:ph idx="1"/>
          </p:nvPr>
        </p:nvSpPr>
        <p:spPr/>
        <p:txBody>
          <a:bodyPr/>
          <a:lstStyle/>
          <a:p>
            <a:pPr eaLnBrk="1" hangingPunct="1">
              <a:buFont typeface="Wingdings" charset="0"/>
              <a:buChar char="n"/>
              <a:defRPr/>
            </a:pPr>
            <a:endParaRPr lang="en-US">
              <a:ea typeface="ＭＳ Ｐゴシック" charset="0"/>
              <a:cs typeface="ＭＳ Ｐゴシック" charset="0"/>
            </a:endParaRPr>
          </a:p>
        </p:txBody>
      </p:sp>
      <p:graphicFrame>
        <p:nvGraphicFramePr>
          <p:cNvPr id="4" name="Group 361"/>
          <p:cNvGraphicFramePr>
            <a:graphicFrameLocks noGrp="1"/>
          </p:cNvGraphicFramePr>
          <p:nvPr>
            <p:extLst>
              <p:ext uri="{D42A27DB-BD31-4B8C-83A1-F6EECF244321}">
                <p14:modId xmlns:p14="http://schemas.microsoft.com/office/powerpoint/2010/main" val="3740297676"/>
              </p:ext>
            </p:extLst>
          </p:nvPr>
        </p:nvGraphicFramePr>
        <p:xfrm>
          <a:off x="594360" y="-1"/>
          <a:ext cx="8001000" cy="6858001"/>
        </p:xfrm>
        <a:graphic>
          <a:graphicData uri="http://schemas.openxmlformats.org/drawingml/2006/table">
            <a:tbl>
              <a:tblPr/>
              <a:tblGrid>
                <a:gridCol w="2337792">
                  <a:extLst>
                    <a:ext uri="{9D8B030D-6E8A-4147-A177-3AD203B41FA5}">
                      <a16:colId xmlns:a16="http://schemas.microsoft.com/office/drawing/2014/main" val="20000"/>
                    </a:ext>
                  </a:extLst>
                </a:gridCol>
                <a:gridCol w="2340570">
                  <a:extLst>
                    <a:ext uri="{9D8B030D-6E8A-4147-A177-3AD203B41FA5}">
                      <a16:colId xmlns:a16="http://schemas.microsoft.com/office/drawing/2014/main" val="20001"/>
                    </a:ext>
                  </a:extLst>
                </a:gridCol>
                <a:gridCol w="3322638">
                  <a:extLst>
                    <a:ext uri="{9D8B030D-6E8A-4147-A177-3AD203B41FA5}">
                      <a16:colId xmlns:a16="http://schemas.microsoft.com/office/drawing/2014/main" val="20002"/>
                    </a:ext>
                  </a:extLst>
                </a:gridCol>
              </a:tblGrid>
              <a:tr h="6565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sng" strike="noStrike" cap="none" normalizeH="0" baseline="0" dirty="0" smtClean="0">
                          <a:ln>
                            <a:noFill/>
                          </a:ln>
                          <a:solidFill>
                            <a:schemeClr val="tx2"/>
                          </a:solidFill>
                          <a:effectLst/>
                          <a:latin typeface="Arial" pitchFamily="34" charset="0"/>
                          <a:ea typeface="ＭＳ Ｐゴシック" pitchFamily="34" charset="-128"/>
                        </a:rPr>
                        <a:t>Glands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sng" strike="noStrike" cap="none" normalizeH="0" baseline="0" smtClean="0">
                          <a:ln>
                            <a:noFill/>
                          </a:ln>
                          <a:solidFill>
                            <a:schemeClr val="tx2"/>
                          </a:solidFill>
                          <a:effectLst/>
                          <a:latin typeface="Arial" pitchFamily="34" charset="0"/>
                          <a:ea typeface="ＭＳ Ｐゴシック" pitchFamily="34" charset="-128"/>
                        </a:rPr>
                        <a:t>Hormones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sng" strike="noStrike" cap="none" normalizeH="0" baseline="0" smtClean="0">
                          <a:ln>
                            <a:noFill/>
                          </a:ln>
                          <a:solidFill>
                            <a:schemeClr val="tx2"/>
                          </a:solidFill>
                          <a:effectLst/>
                          <a:latin typeface="Arial" pitchFamily="34" charset="0"/>
                          <a:ea typeface="ＭＳ Ｐゴシック" pitchFamily="34" charset="-128"/>
                        </a:rPr>
                        <a:t>Function</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44640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Adrenal glands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aldosterone</a:t>
                      </a:r>
                    </a:p>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cortisol</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1500" b="0" i="0" u="none" strike="noStrike" cap="none" normalizeH="0" baseline="0" smtClean="0">
                          <a:ln>
                            <a:noFill/>
                          </a:ln>
                          <a:solidFill>
                            <a:schemeClr val="tx2"/>
                          </a:solidFill>
                          <a:effectLst/>
                          <a:latin typeface="Arial" pitchFamily="34" charset="0"/>
                          <a:ea typeface="ＭＳ Ｐゴシック" pitchFamily="34" charset="-128"/>
                        </a:rPr>
                        <a:t>Maintains salt-and-water balance Regulates carbohydrates and protein metabolism</a:t>
                      </a:r>
                      <a:endParaRPr kumimoji="0" lang="en-US" sz="2100" b="0" i="0" u="none" strike="noStrike" cap="none" normalizeH="0" baseline="0" smtClean="0">
                        <a:ln>
                          <a:noFill/>
                        </a:ln>
                        <a:solidFill>
                          <a:schemeClr val="tx2"/>
                        </a:solidFill>
                        <a:effectLst/>
                        <a:latin typeface="Arial" pitchFamily="34" charset="0"/>
                        <a:ea typeface="ＭＳ Ｐゴシック" pitchFamily="34"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1381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Adrenal glands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epinephrine</a:t>
                      </a:r>
                    </a:p>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norepinephrine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ja-JP" altLang="en-US" sz="1500" b="0" i="0" u="none" strike="noStrike" cap="none" normalizeH="0" baseline="0" smtClean="0">
                          <a:ln>
                            <a:noFill/>
                          </a:ln>
                          <a:solidFill>
                            <a:schemeClr val="tx2"/>
                          </a:solidFill>
                          <a:effectLst/>
                          <a:latin typeface="Arial" pitchFamily="34" charset="0"/>
                          <a:ea typeface="ＭＳ Ｐゴシック" pitchFamily="34" charset="-128"/>
                        </a:rPr>
                        <a:t>“</a:t>
                      </a:r>
                      <a:r>
                        <a:rPr kumimoji="0" lang="en-US" altLang="ja-JP" sz="1500" b="0" i="0" u="none" strike="noStrike" cap="none" normalizeH="0" baseline="0" smtClean="0">
                          <a:ln>
                            <a:noFill/>
                          </a:ln>
                          <a:solidFill>
                            <a:schemeClr val="tx2"/>
                          </a:solidFill>
                          <a:effectLst/>
                          <a:latin typeface="Arial" pitchFamily="34" charset="0"/>
                          <a:ea typeface="ＭＳ Ｐゴシック" pitchFamily="34" charset="-128"/>
                        </a:rPr>
                        <a:t>fight or flight</a:t>
                      </a:r>
                      <a:r>
                        <a:rPr kumimoji="0" lang="ja-JP" altLang="en-US" sz="1500" b="0" i="0" u="none" strike="noStrike" cap="none" normalizeH="0" baseline="0" smtClean="0">
                          <a:ln>
                            <a:noFill/>
                          </a:ln>
                          <a:solidFill>
                            <a:schemeClr val="tx2"/>
                          </a:solidFill>
                          <a:effectLst/>
                          <a:latin typeface="Arial" pitchFamily="34" charset="0"/>
                          <a:ea typeface="ＭＳ Ｐゴシック" pitchFamily="34" charset="-128"/>
                        </a:rPr>
                        <a:t>”</a:t>
                      </a:r>
                      <a:r>
                        <a:rPr kumimoji="0" lang="en-US" altLang="ja-JP" sz="1500" b="0" i="0" u="none" strike="noStrike" cap="none" normalizeH="0" baseline="0" smtClean="0">
                          <a:ln>
                            <a:noFill/>
                          </a:ln>
                          <a:solidFill>
                            <a:schemeClr val="tx2"/>
                          </a:solidFill>
                          <a:effectLst/>
                          <a:latin typeface="Arial" pitchFamily="34" charset="0"/>
                          <a:ea typeface="ＭＳ Ｐゴシック" pitchFamily="34" charset="-128"/>
                        </a:rPr>
                        <a:t> response</a:t>
                      </a:r>
                      <a:endParaRPr kumimoji="0" lang="en-US" sz="2100" b="0" i="0" u="none" strike="noStrike" cap="none" normalizeH="0" baseline="0" smtClean="0">
                        <a:ln>
                          <a:noFill/>
                        </a:ln>
                        <a:solidFill>
                          <a:schemeClr val="tx2"/>
                        </a:solidFill>
                        <a:effectLst/>
                        <a:latin typeface="Arial" pitchFamily="34" charset="0"/>
                        <a:ea typeface="ＭＳ Ｐゴシック" pitchFamily="34"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13818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Ovaries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dirty="0" smtClean="0">
                          <a:ln>
                            <a:noFill/>
                          </a:ln>
                          <a:solidFill>
                            <a:schemeClr val="tx2"/>
                          </a:solidFill>
                          <a:effectLst/>
                          <a:latin typeface="Arial" pitchFamily="34" charset="0"/>
                          <a:ea typeface="ＭＳ Ｐゴシック" pitchFamily="34" charset="-128"/>
                        </a:rPr>
                        <a:t>estrogen</a:t>
                      </a:r>
                    </a:p>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dirty="0" smtClean="0">
                          <a:ln>
                            <a:noFill/>
                          </a:ln>
                          <a:solidFill>
                            <a:schemeClr val="tx2"/>
                          </a:solidFill>
                          <a:effectLst/>
                          <a:latin typeface="Arial" pitchFamily="34" charset="0"/>
                          <a:ea typeface="ＭＳ Ｐゴシック" pitchFamily="34" charset="-128"/>
                        </a:rPr>
                        <a:t>progesterone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1500" b="0" i="0" u="none" strike="noStrike" cap="none" normalizeH="0" baseline="0" smtClean="0">
                          <a:ln>
                            <a:noFill/>
                          </a:ln>
                          <a:solidFill>
                            <a:schemeClr val="tx2"/>
                          </a:solidFill>
                          <a:effectLst/>
                          <a:latin typeface="Arial" pitchFamily="34" charset="0"/>
                          <a:ea typeface="ＭＳ Ｐゴシック" pitchFamily="34" charset="-128"/>
                        </a:rPr>
                        <a:t>Regulates female characteristics and Maintains growth of uterine lining</a:t>
                      </a:r>
                      <a:endParaRPr kumimoji="0" lang="en-US" sz="2100" b="0" i="0" u="none" strike="noStrike" cap="none" normalizeH="0" baseline="0" smtClean="0">
                        <a:ln>
                          <a:noFill/>
                        </a:ln>
                        <a:solidFill>
                          <a:schemeClr val="tx2"/>
                        </a:solidFill>
                        <a:effectLst/>
                        <a:latin typeface="Arial" pitchFamily="34" charset="0"/>
                        <a:ea typeface="ＭＳ Ｐゴシック" pitchFamily="34"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5122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dirty="0" smtClean="0">
                          <a:ln>
                            <a:noFill/>
                          </a:ln>
                          <a:solidFill>
                            <a:schemeClr val="tx2"/>
                          </a:solidFill>
                          <a:effectLst/>
                          <a:latin typeface="Arial" pitchFamily="34" charset="0"/>
                          <a:ea typeface="ＭＳ Ｐゴシック" pitchFamily="34" charset="-128"/>
                        </a:rPr>
                        <a:t>Pancreas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dirty="0" smtClean="0">
                          <a:ln>
                            <a:noFill/>
                          </a:ln>
                          <a:solidFill>
                            <a:schemeClr val="tx2"/>
                          </a:solidFill>
                          <a:effectLst/>
                          <a:latin typeface="Arial" pitchFamily="34" charset="0"/>
                          <a:ea typeface="ＭＳ Ｐゴシック" pitchFamily="34" charset="-128"/>
                        </a:rPr>
                        <a:t>Glucagon</a:t>
                      </a:r>
                    </a:p>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dirty="0" smtClean="0">
                          <a:ln>
                            <a:noFill/>
                          </a:ln>
                          <a:solidFill>
                            <a:schemeClr val="tx2"/>
                          </a:solidFill>
                          <a:effectLst/>
                          <a:latin typeface="Arial" pitchFamily="34" charset="0"/>
                          <a:ea typeface="ＭＳ Ｐゴシック" pitchFamily="34" charset="-128"/>
                        </a:rPr>
                        <a:t>Insulin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1500" b="0" i="0" u="none" strike="noStrike" cap="none" normalizeH="0" baseline="0" dirty="0" smtClean="0">
                          <a:ln>
                            <a:noFill/>
                          </a:ln>
                          <a:solidFill>
                            <a:schemeClr val="tx2"/>
                          </a:solidFill>
                          <a:effectLst/>
                          <a:latin typeface="Arial" pitchFamily="34" charset="0"/>
                          <a:ea typeface="ＭＳ Ｐゴシック" pitchFamily="34" charset="-128"/>
                        </a:rPr>
                        <a:t>Stimulates the release of glucose (not enough glucose)</a:t>
                      </a:r>
                      <a:endParaRPr kumimoji="0" lang="en-US" sz="2100" b="0" i="0" u="none" strike="noStrike" cap="none" normalizeH="0" baseline="0" dirty="0" smtClean="0">
                        <a:ln>
                          <a:noFill/>
                        </a:ln>
                        <a:solidFill>
                          <a:schemeClr val="tx2"/>
                        </a:solidFill>
                        <a:effectLst/>
                        <a:latin typeface="Arial"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1500" b="0" i="0" u="none" strike="noStrike" cap="none" normalizeH="0" baseline="0" dirty="0" smtClean="0">
                          <a:ln>
                            <a:noFill/>
                          </a:ln>
                          <a:solidFill>
                            <a:schemeClr val="tx2"/>
                          </a:solidFill>
                          <a:effectLst/>
                          <a:latin typeface="Arial" pitchFamily="34" charset="0"/>
                          <a:ea typeface="ＭＳ Ｐゴシック" pitchFamily="34" charset="-128"/>
                        </a:rPr>
                        <a:t>Stimulates the absorption of glucose (if you have too much)</a:t>
                      </a:r>
                      <a:endParaRPr kumimoji="0" lang="en-US" sz="2100" b="0" i="0" u="none" strike="noStrike" cap="none" normalizeH="0" baseline="0" dirty="0" smtClean="0">
                        <a:ln>
                          <a:noFill/>
                        </a:ln>
                        <a:solidFill>
                          <a:schemeClr val="tx2"/>
                        </a:solidFill>
                        <a:effectLst/>
                        <a:latin typeface="Arial" pitchFamily="34" charset="0"/>
                        <a:ea typeface="ＭＳ Ｐゴシック" pitchFamily="34"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6641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Testes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2100" b="0" i="0" u="none" strike="noStrike" cap="none" normalizeH="0" baseline="0" smtClean="0">
                          <a:ln>
                            <a:noFill/>
                          </a:ln>
                          <a:solidFill>
                            <a:schemeClr val="tx2"/>
                          </a:solidFill>
                          <a:effectLst/>
                          <a:latin typeface="Arial" pitchFamily="34" charset="0"/>
                          <a:ea typeface="ＭＳ Ｐゴシック" pitchFamily="34" charset="-128"/>
                        </a:rPr>
                        <a:t>Androgens (testosterone)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120000"/>
                        <a:buFont typeface="Times" charset="0"/>
                        <a:buNone/>
                        <a:tabLst/>
                      </a:pPr>
                      <a:r>
                        <a:rPr kumimoji="0" lang="en-US" sz="1500" b="0" i="0" u="none" strike="noStrike" cap="none" normalizeH="0" baseline="0" dirty="0" smtClean="0">
                          <a:ln>
                            <a:noFill/>
                          </a:ln>
                          <a:solidFill>
                            <a:schemeClr val="tx2"/>
                          </a:solidFill>
                          <a:effectLst/>
                          <a:latin typeface="Arial" pitchFamily="34" charset="0"/>
                          <a:ea typeface="ＭＳ Ｐゴシック" pitchFamily="34" charset="-128"/>
                        </a:rPr>
                        <a:t>Regulates male characteristics</a:t>
                      </a:r>
                      <a:endParaRPr kumimoji="0" lang="en-US" sz="2100" b="0" i="0" u="none" strike="noStrike" cap="none" normalizeH="0" baseline="0" dirty="0" smtClean="0">
                        <a:ln>
                          <a:noFill/>
                        </a:ln>
                        <a:solidFill>
                          <a:schemeClr val="tx2"/>
                        </a:solidFill>
                        <a:effectLst/>
                        <a:latin typeface="Arial" pitchFamily="34" charset="0"/>
                        <a:ea typeface="ＭＳ Ｐゴシック" pitchFamily="34"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788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500" y="124415"/>
            <a:ext cx="6457950" cy="969771"/>
          </a:xfrm>
        </p:spPr>
        <p:txBody>
          <a:bodyPr>
            <a:normAutofit/>
          </a:bodyPr>
          <a:lstStyle/>
          <a:p>
            <a:pPr eaLnBrk="1" hangingPunct="1"/>
            <a:r>
              <a:rPr lang="en-US" altLang="en-US" sz="4400" b="1" dirty="0"/>
              <a:t>The Digestive System</a:t>
            </a:r>
          </a:p>
        </p:txBody>
      </p:sp>
      <p:sp>
        <p:nvSpPr>
          <p:cNvPr id="5123" name="Rectangle 3"/>
          <p:cNvSpPr>
            <a:spLocks noGrp="1" noChangeArrowheads="1"/>
          </p:cNvSpPr>
          <p:nvPr>
            <p:ph idx="1"/>
          </p:nvPr>
        </p:nvSpPr>
        <p:spPr>
          <a:xfrm>
            <a:off x="209775" y="1094186"/>
            <a:ext cx="7402606" cy="3478935"/>
          </a:xfrm>
        </p:spPr>
        <p:txBody>
          <a:bodyPr>
            <a:noAutofit/>
          </a:bodyPr>
          <a:lstStyle/>
          <a:p>
            <a:pPr eaLnBrk="1" hangingPunct="1">
              <a:lnSpc>
                <a:spcPct val="90000"/>
              </a:lnSpc>
            </a:pPr>
            <a:r>
              <a:rPr lang="en-US" altLang="en-US" sz="2800" dirty="0"/>
              <a:t>The food you eat contains nutrients, fats, proteins, carbohydrates, vitamins and minerals</a:t>
            </a:r>
          </a:p>
          <a:p>
            <a:pPr eaLnBrk="1" hangingPunct="1">
              <a:lnSpc>
                <a:spcPct val="90000"/>
              </a:lnSpc>
            </a:pPr>
            <a:r>
              <a:rPr lang="en-US" altLang="en-US" sz="2800" dirty="0"/>
              <a:t>Most of these molecules are too big to pass through the cell membrane…</a:t>
            </a:r>
          </a:p>
          <a:p>
            <a:pPr eaLnBrk="1" hangingPunct="1">
              <a:lnSpc>
                <a:spcPct val="90000"/>
              </a:lnSpc>
            </a:pPr>
            <a:r>
              <a:rPr lang="en-US" altLang="en-US" sz="2800" dirty="0"/>
              <a:t>That</a:t>
            </a:r>
            <a:r>
              <a:rPr lang="ja-JP" altLang="en-US" sz="2800" dirty="0"/>
              <a:t>’</a:t>
            </a:r>
            <a:r>
              <a:rPr lang="en-US" altLang="ja-JP" sz="2800" dirty="0"/>
              <a:t>s where the digestive system comes in…</a:t>
            </a:r>
          </a:p>
          <a:p>
            <a:pPr eaLnBrk="1" hangingPunct="1">
              <a:lnSpc>
                <a:spcPct val="90000"/>
              </a:lnSpc>
            </a:pPr>
            <a:r>
              <a:rPr lang="en-US" altLang="en-US" sz="2800" dirty="0"/>
              <a:t>The process of breaking food molecules into smaller molecules is called </a:t>
            </a:r>
            <a:r>
              <a:rPr lang="en-US" altLang="en-US" sz="2800" b="1" dirty="0">
                <a:solidFill>
                  <a:srgbClr val="FFFF00"/>
                </a:solidFill>
              </a:rPr>
              <a:t>digestion</a:t>
            </a:r>
            <a:r>
              <a:rPr lang="en-US" altLang="en-US" sz="2800" dirty="0"/>
              <a:t>.</a:t>
            </a:r>
          </a:p>
          <a:p>
            <a:pPr eaLnBrk="1" hangingPunct="1">
              <a:lnSpc>
                <a:spcPct val="90000"/>
              </a:lnSpc>
            </a:pPr>
            <a:r>
              <a:rPr lang="en-US" altLang="en-US" sz="2800" b="1" u="sng" dirty="0"/>
              <a:t>Function</a:t>
            </a:r>
            <a:r>
              <a:rPr lang="en-US" altLang="en-US" sz="2800" dirty="0"/>
              <a:t>: convert foods into simpler molecules that can be absorbed and used by the cells of the body</a:t>
            </a:r>
          </a:p>
        </p:txBody>
      </p:sp>
      <p:pic>
        <p:nvPicPr>
          <p:cNvPr id="512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9463" y="1984807"/>
            <a:ext cx="1697691" cy="169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41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383" y="-47751"/>
            <a:ext cx="3501614" cy="969771"/>
          </a:xfrm>
        </p:spPr>
        <p:txBody>
          <a:bodyPr>
            <a:normAutofit/>
          </a:bodyPr>
          <a:lstStyle/>
          <a:p>
            <a:pPr eaLnBrk="1" hangingPunct="1"/>
            <a:r>
              <a:rPr lang="en-US" altLang="en-US" sz="4900" b="1" dirty="0"/>
              <a:t>Digestion</a:t>
            </a:r>
            <a:endParaRPr lang="en-US" altLang="en-US" sz="3600" b="1" dirty="0"/>
          </a:p>
        </p:txBody>
      </p:sp>
      <p:sp>
        <p:nvSpPr>
          <p:cNvPr id="6147" name="Rectangle 3"/>
          <p:cNvSpPr>
            <a:spLocks noGrp="1" noChangeArrowheads="1"/>
          </p:cNvSpPr>
          <p:nvPr>
            <p:ph idx="1"/>
          </p:nvPr>
        </p:nvSpPr>
        <p:spPr>
          <a:xfrm>
            <a:off x="104383" y="1173481"/>
            <a:ext cx="8257390" cy="5513070"/>
          </a:xfrm>
        </p:spPr>
        <p:txBody>
          <a:bodyPr>
            <a:normAutofit fontScale="92500" lnSpcReduction="10000"/>
          </a:bodyPr>
          <a:lstStyle/>
          <a:p>
            <a:pPr eaLnBrk="1" hangingPunct="1">
              <a:lnSpc>
                <a:spcPct val="90000"/>
              </a:lnSpc>
            </a:pPr>
            <a:r>
              <a:rPr lang="en-US" altLang="en-US" sz="2300" dirty="0"/>
              <a:t>Digestion starts out with mechanical digestion in the </a:t>
            </a:r>
            <a:r>
              <a:rPr lang="en-US" altLang="en-US" sz="2300" b="1" dirty="0">
                <a:solidFill>
                  <a:srgbClr val="FFFF00"/>
                </a:solidFill>
              </a:rPr>
              <a:t>mouth</a:t>
            </a:r>
            <a:endParaRPr lang="en-US" altLang="en-US" sz="2300" dirty="0">
              <a:solidFill>
                <a:srgbClr val="FFFF00"/>
              </a:solidFill>
            </a:endParaRPr>
          </a:p>
          <a:p>
            <a:pPr eaLnBrk="1" hangingPunct="1">
              <a:lnSpc>
                <a:spcPct val="90000"/>
              </a:lnSpc>
            </a:pPr>
            <a:r>
              <a:rPr lang="en-US" altLang="en-US" sz="2300" dirty="0"/>
              <a:t>Some chemical digestion </a:t>
            </a:r>
          </a:p>
          <a:p>
            <a:pPr lvl="1" eaLnBrk="1" hangingPunct="1">
              <a:lnSpc>
                <a:spcPct val="90000"/>
              </a:lnSpc>
            </a:pPr>
            <a:r>
              <a:rPr lang="en-US" altLang="en-US" sz="2100" dirty="0"/>
              <a:t>S</a:t>
            </a:r>
            <a:r>
              <a:rPr lang="en-US" altLang="en-US" sz="2100" dirty="0" smtClean="0"/>
              <a:t>aliva </a:t>
            </a:r>
            <a:r>
              <a:rPr lang="en-US" altLang="en-US" sz="2100" dirty="0"/>
              <a:t>contains amylases (enzymes) that break down carbohydrates/substances to be absorbed &amp; used as energy for growth, repair and movement</a:t>
            </a:r>
          </a:p>
          <a:p>
            <a:pPr eaLnBrk="1" hangingPunct="1">
              <a:lnSpc>
                <a:spcPct val="90000"/>
              </a:lnSpc>
            </a:pPr>
            <a:r>
              <a:rPr lang="en-US" altLang="en-US" sz="2300" dirty="0"/>
              <a:t>When you swallow, food passes into the esophagus &amp; is moved along by wavelike contractions called </a:t>
            </a:r>
            <a:r>
              <a:rPr lang="en-US" altLang="en-US" sz="2300" b="1" i="1" u="sng" dirty="0">
                <a:solidFill>
                  <a:schemeClr val="tx2"/>
                </a:solidFill>
              </a:rPr>
              <a:t>peristalsis</a:t>
            </a:r>
          </a:p>
          <a:p>
            <a:r>
              <a:rPr lang="en-US" altLang="en-US" sz="2300" dirty="0"/>
              <a:t>Food then moves into the stomach</a:t>
            </a:r>
            <a:r>
              <a:rPr lang="en-US" altLang="en-US" sz="2300" dirty="0">
                <a:solidFill>
                  <a:srgbClr val="FFFF00"/>
                </a:solidFill>
              </a:rPr>
              <a:t> </a:t>
            </a:r>
            <a:r>
              <a:rPr lang="en-US" altLang="en-US" sz="2300" dirty="0"/>
              <a:t>where acids break down </a:t>
            </a:r>
            <a:r>
              <a:rPr lang="en-US" altLang="en-US" sz="2300" b="1" dirty="0">
                <a:solidFill>
                  <a:srgbClr val="FFFF00"/>
                </a:solidFill>
              </a:rPr>
              <a:t>proteins</a:t>
            </a:r>
            <a:r>
              <a:rPr lang="en-US" altLang="en-US" sz="2300" dirty="0">
                <a:solidFill>
                  <a:srgbClr val="FFFF00"/>
                </a:solidFill>
              </a:rPr>
              <a:t> </a:t>
            </a:r>
            <a:r>
              <a:rPr lang="en-US" altLang="en-US" sz="2300" dirty="0"/>
              <a:t>and</a:t>
            </a:r>
            <a:r>
              <a:rPr lang="en-US" altLang="en-US" sz="2300" dirty="0">
                <a:solidFill>
                  <a:srgbClr val="FFFF00"/>
                </a:solidFill>
              </a:rPr>
              <a:t> </a:t>
            </a:r>
            <a:r>
              <a:rPr lang="en-US" altLang="en-US" sz="2300" dirty="0"/>
              <a:t>the food continues to get mixed and mechanically broken down</a:t>
            </a:r>
          </a:p>
          <a:p>
            <a:r>
              <a:rPr lang="en-US" altLang="en-US" sz="2300" dirty="0"/>
              <a:t>Food passes from the stomach into the </a:t>
            </a:r>
            <a:r>
              <a:rPr lang="en-US" altLang="en-US" sz="2300" b="1" dirty="0"/>
              <a:t>small intestine </a:t>
            </a:r>
            <a:r>
              <a:rPr lang="en-US" altLang="en-US" sz="2300" dirty="0"/>
              <a:t>(</a:t>
            </a:r>
            <a:r>
              <a:rPr lang="en-US" altLang="en-US" sz="2300" u="sng" dirty="0"/>
              <a:t>chemical digestion)</a:t>
            </a:r>
          </a:p>
          <a:p>
            <a:r>
              <a:rPr lang="en-US" altLang="en-US" sz="2300" dirty="0"/>
              <a:t>Secretions from the </a:t>
            </a:r>
            <a:r>
              <a:rPr lang="en-US" altLang="en-US" sz="2300" dirty="0">
                <a:solidFill>
                  <a:schemeClr val="tx2"/>
                </a:solidFill>
              </a:rPr>
              <a:t>pancreas, liver, and gall bladder </a:t>
            </a:r>
            <a:r>
              <a:rPr lang="en-US" altLang="en-US" sz="2300" dirty="0"/>
              <a:t>enter the</a:t>
            </a:r>
            <a:r>
              <a:rPr lang="en-US" altLang="en-US" sz="2300" dirty="0">
                <a:solidFill>
                  <a:schemeClr val="tx2"/>
                </a:solidFill>
              </a:rPr>
              <a:t> small intestine</a:t>
            </a:r>
            <a:r>
              <a:rPr lang="en-US" altLang="en-US" sz="2300" dirty="0"/>
              <a:t> and complete the digestion of </a:t>
            </a:r>
            <a:r>
              <a:rPr lang="en-US" altLang="en-US" sz="2300" b="1" dirty="0"/>
              <a:t>fats, proteins, and carbohydrates</a:t>
            </a:r>
          </a:p>
          <a:p>
            <a:r>
              <a:rPr lang="en-US" altLang="en-US" sz="2300" dirty="0"/>
              <a:t>The nutrients from these molecules are absorbed by the lower parts of the small intestine… Food is no longer being broken down!</a:t>
            </a:r>
          </a:p>
          <a:p>
            <a:endParaRPr lang="en-US" altLang="en-US" dirty="0"/>
          </a:p>
          <a:p>
            <a:endParaRPr lang="en-US" altLang="en-US" b="1" dirty="0" smtClean="0">
              <a:solidFill>
                <a:schemeClr val="tx2"/>
              </a:solidFill>
            </a:endParaRPr>
          </a:p>
        </p:txBody>
      </p:sp>
    </p:spTree>
    <p:extLst>
      <p:ext uri="{BB962C8B-B14F-4D97-AF65-F5344CB8AC3E}">
        <p14:creationId xmlns:p14="http://schemas.microsoft.com/office/powerpoint/2010/main" val="250731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30" y="322413"/>
            <a:ext cx="6377940" cy="1293028"/>
          </a:xfrm>
        </p:spPr>
        <p:txBody>
          <a:bodyPr>
            <a:noAutofit/>
          </a:bodyPr>
          <a:lstStyle/>
          <a:p>
            <a:r>
              <a:rPr lang="en-US" sz="4400" b="1" dirty="0"/>
              <a:t>Digestion examples	</a:t>
            </a:r>
          </a:p>
        </p:txBody>
      </p:sp>
      <p:sp>
        <p:nvSpPr>
          <p:cNvPr id="3" name="Content Placeholder 2"/>
          <p:cNvSpPr>
            <a:spLocks noGrp="1"/>
          </p:cNvSpPr>
          <p:nvPr>
            <p:ph idx="1"/>
          </p:nvPr>
        </p:nvSpPr>
        <p:spPr>
          <a:xfrm>
            <a:off x="594360" y="1397724"/>
            <a:ext cx="7955280" cy="5003075"/>
          </a:xfrm>
        </p:spPr>
        <p:txBody>
          <a:bodyPr>
            <a:noAutofit/>
          </a:bodyPr>
          <a:lstStyle/>
          <a:p>
            <a:r>
              <a:rPr lang="en-US" sz="3200" dirty="0" smtClean="0"/>
              <a:t>Amylase </a:t>
            </a:r>
            <a:r>
              <a:rPr lang="en-US" sz="3200" dirty="0" smtClean="0">
                <a:sym typeface="Wingdings" panose="05000000000000000000" pitchFamily="2" charset="2"/>
              </a:rPr>
              <a:t></a:t>
            </a:r>
            <a:r>
              <a:rPr lang="en-US" sz="3200" dirty="0" smtClean="0"/>
              <a:t> </a:t>
            </a:r>
            <a:r>
              <a:rPr lang="en-US" sz="3200" dirty="0"/>
              <a:t>break down of starch in saliva </a:t>
            </a:r>
          </a:p>
          <a:p>
            <a:r>
              <a:rPr lang="en-US" sz="3200" dirty="0"/>
              <a:t>Pepsin </a:t>
            </a:r>
            <a:r>
              <a:rPr lang="en-US" sz="3200" dirty="0">
                <a:sym typeface="Wingdings" panose="05000000000000000000" pitchFamily="2" charset="2"/>
              </a:rPr>
              <a:t> </a:t>
            </a:r>
            <a:r>
              <a:rPr lang="en-US" sz="3200" dirty="0" smtClean="0"/>
              <a:t>break </a:t>
            </a:r>
            <a:r>
              <a:rPr lang="en-US" sz="3200" dirty="0"/>
              <a:t>down of proteins in the stomach</a:t>
            </a:r>
          </a:p>
          <a:p>
            <a:r>
              <a:rPr lang="en-US" sz="3200" dirty="0"/>
              <a:t>Lipase </a:t>
            </a:r>
            <a:r>
              <a:rPr lang="en-US" sz="3200" dirty="0" smtClean="0">
                <a:sym typeface="Wingdings" panose="05000000000000000000" pitchFamily="2" charset="2"/>
              </a:rPr>
              <a:t></a:t>
            </a:r>
            <a:r>
              <a:rPr lang="en-US" sz="3200" dirty="0">
                <a:sym typeface="Wingdings" panose="05000000000000000000" pitchFamily="2" charset="2"/>
              </a:rPr>
              <a:t> </a:t>
            </a:r>
            <a:r>
              <a:rPr lang="en-US" sz="3200" dirty="0" smtClean="0"/>
              <a:t>lipids </a:t>
            </a:r>
            <a:r>
              <a:rPr lang="en-US" sz="3200" dirty="0"/>
              <a:t>in the small intestine</a:t>
            </a:r>
          </a:p>
          <a:p>
            <a:r>
              <a:rPr lang="en-US" sz="3200" dirty="0"/>
              <a:t>Amylase </a:t>
            </a:r>
            <a:r>
              <a:rPr lang="en-US" sz="3200" dirty="0">
                <a:sym typeface="Wingdings" panose="05000000000000000000" pitchFamily="2" charset="2"/>
              </a:rPr>
              <a:t></a:t>
            </a:r>
            <a:r>
              <a:rPr lang="en-US" sz="3200" dirty="0" smtClean="0"/>
              <a:t> </a:t>
            </a:r>
            <a:r>
              <a:rPr lang="en-US" sz="3200" dirty="0"/>
              <a:t>starch in small intestine</a:t>
            </a:r>
          </a:p>
          <a:p>
            <a:r>
              <a:rPr lang="en-US" sz="3200" dirty="0" smtClean="0"/>
              <a:t>Maltase </a:t>
            </a:r>
            <a:r>
              <a:rPr lang="en-US" sz="3200" dirty="0" smtClean="0">
                <a:sym typeface="Wingdings" panose="05000000000000000000" pitchFamily="2" charset="2"/>
              </a:rPr>
              <a:t> maltose, </a:t>
            </a:r>
            <a:r>
              <a:rPr lang="en-US" sz="3200" dirty="0" err="1" smtClean="0">
                <a:sym typeface="Wingdings" panose="05000000000000000000" pitchFamily="2" charset="2"/>
              </a:rPr>
              <a:t>sucrase</a:t>
            </a:r>
            <a:r>
              <a:rPr lang="en-US" sz="3200" dirty="0" smtClean="0">
                <a:sym typeface="Wingdings" panose="05000000000000000000" pitchFamily="2" charset="2"/>
              </a:rPr>
              <a:t> </a:t>
            </a:r>
            <a:r>
              <a:rPr lang="en-US" sz="3200" dirty="0">
                <a:sym typeface="Wingdings" panose="05000000000000000000" pitchFamily="2" charset="2"/>
              </a:rPr>
              <a:t></a:t>
            </a:r>
            <a:r>
              <a:rPr lang="en-US" sz="3200" dirty="0" smtClean="0"/>
              <a:t> sucrose, </a:t>
            </a:r>
            <a:r>
              <a:rPr lang="en-US" sz="3200" dirty="0"/>
              <a:t>and lactase </a:t>
            </a:r>
            <a:r>
              <a:rPr lang="en-US" sz="3200" dirty="0">
                <a:sym typeface="Wingdings" panose="05000000000000000000" pitchFamily="2" charset="2"/>
              </a:rPr>
              <a:t> </a:t>
            </a:r>
            <a:r>
              <a:rPr lang="en-US" sz="3200" dirty="0" smtClean="0">
                <a:sym typeface="Wingdings" panose="05000000000000000000" pitchFamily="2" charset="2"/>
              </a:rPr>
              <a:t>lactose: all </a:t>
            </a:r>
            <a:r>
              <a:rPr lang="en-US" sz="3200" dirty="0" smtClean="0"/>
              <a:t>in the </a:t>
            </a:r>
            <a:r>
              <a:rPr lang="en-US" sz="3200" dirty="0"/>
              <a:t>small intestine </a:t>
            </a:r>
          </a:p>
        </p:txBody>
      </p:sp>
    </p:spTree>
    <p:extLst>
      <p:ext uri="{BB962C8B-B14F-4D97-AF65-F5344CB8AC3E}">
        <p14:creationId xmlns:p14="http://schemas.microsoft.com/office/powerpoint/2010/main" val="2309857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115300" cy="969771"/>
          </a:xfrm>
        </p:spPr>
        <p:txBody>
          <a:bodyPr/>
          <a:lstStyle/>
          <a:p>
            <a:pPr algn="ctr"/>
            <a:r>
              <a:rPr lang="en-US" b="1" dirty="0" smtClean="0"/>
              <a:t>Levels of Organization</a:t>
            </a:r>
            <a:endParaRPr lang="en-US" b="1" dirty="0"/>
          </a:p>
        </p:txBody>
      </p:sp>
      <p:pic>
        <p:nvPicPr>
          <p:cNvPr id="4" name="Picture 3" descr="https://dr282zn36sxxg.cloudfront.net/datastreams/f-d%3A50b70d1c5ad4d019886610a6163f592e6ddd9db03a6747187709870f%2BIMAGE_THUMB_POSTCARD%2BIMAGE_THUMB_POSTCARD.1"/>
          <p:cNvPicPr/>
          <p:nvPr/>
        </p:nvPicPr>
        <p:blipFill>
          <a:blip r:embed="rId2">
            <a:extLst>
              <a:ext uri="{28A0092B-C50C-407E-A947-70E740481C1C}">
                <a14:useLocalDpi xmlns:a14="http://schemas.microsoft.com/office/drawing/2010/main" val="0"/>
              </a:ext>
            </a:extLst>
          </a:blip>
          <a:srcRect/>
          <a:stretch>
            <a:fillRect/>
          </a:stretch>
        </p:blipFill>
        <p:spPr bwMode="auto">
          <a:xfrm>
            <a:off x="232624" y="746975"/>
            <a:ext cx="8678751" cy="6111025"/>
          </a:xfrm>
          <a:prstGeom prst="rect">
            <a:avLst/>
          </a:prstGeom>
          <a:noFill/>
          <a:ln>
            <a:noFill/>
          </a:ln>
        </p:spPr>
      </p:pic>
    </p:spTree>
    <p:extLst>
      <p:ext uri="{BB962C8B-B14F-4D97-AF65-F5344CB8AC3E}">
        <p14:creationId xmlns:p14="http://schemas.microsoft.com/office/powerpoint/2010/main" val="2132026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72440" y="124293"/>
            <a:ext cx="7528560" cy="1293028"/>
          </a:xfrm>
        </p:spPr>
        <p:txBody>
          <a:bodyPr>
            <a:noAutofit/>
          </a:bodyPr>
          <a:lstStyle/>
          <a:p>
            <a:pPr eaLnBrk="1" hangingPunct="1"/>
            <a:r>
              <a:rPr lang="en-US" altLang="en-US" sz="4400" b="1" dirty="0"/>
              <a:t>The excretory system</a:t>
            </a:r>
          </a:p>
        </p:txBody>
      </p:sp>
      <p:sp>
        <p:nvSpPr>
          <p:cNvPr id="11267" name="Rectangle 3"/>
          <p:cNvSpPr>
            <a:spLocks noGrp="1" noChangeArrowheads="1"/>
          </p:cNvSpPr>
          <p:nvPr>
            <p:ph idx="1"/>
          </p:nvPr>
        </p:nvSpPr>
        <p:spPr>
          <a:xfrm>
            <a:off x="111034" y="1123405"/>
            <a:ext cx="9032966" cy="5486402"/>
          </a:xfrm>
        </p:spPr>
        <p:txBody>
          <a:bodyPr>
            <a:noAutofit/>
          </a:bodyPr>
          <a:lstStyle/>
          <a:p>
            <a:pPr eaLnBrk="1" hangingPunct="1"/>
            <a:r>
              <a:rPr lang="en-US" altLang="en-US" sz="3200" dirty="0"/>
              <a:t>Any organ that excretes wastes is part of the </a:t>
            </a:r>
            <a:r>
              <a:rPr lang="en-US" altLang="en-US" sz="3200" dirty="0">
                <a:solidFill>
                  <a:srgbClr val="FFFF00"/>
                </a:solidFill>
              </a:rPr>
              <a:t>excretory</a:t>
            </a:r>
            <a:r>
              <a:rPr lang="en-US" altLang="en-US" sz="3200" dirty="0"/>
              <a:t> system </a:t>
            </a:r>
          </a:p>
          <a:p>
            <a:pPr lvl="1"/>
            <a:r>
              <a:rPr lang="en-US" altLang="en-US" sz="3000" dirty="0" smtClean="0"/>
              <a:t>Ex: skin (integumentary), </a:t>
            </a:r>
            <a:r>
              <a:rPr lang="en-US" altLang="en-US" sz="3000" dirty="0"/>
              <a:t>lungs, large </a:t>
            </a:r>
            <a:r>
              <a:rPr lang="en-US" altLang="en-US" sz="3000" dirty="0" smtClean="0"/>
              <a:t>intestines</a:t>
            </a:r>
            <a:endParaRPr lang="en-US" altLang="en-US" sz="3000" dirty="0"/>
          </a:p>
          <a:p>
            <a:pPr eaLnBrk="1" hangingPunct="1"/>
            <a:r>
              <a:rPr lang="en-US" altLang="en-US" sz="3200" dirty="0" smtClean="0"/>
              <a:t>Functions: </a:t>
            </a:r>
          </a:p>
          <a:p>
            <a:pPr marL="971550" lvl="1" indent="-514350">
              <a:buFont typeface="+mj-lt"/>
              <a:buAutoNum type="arabicPeriod"/>
            </a:pPr>
            <a:r>
              <a:rPr lang="en-US" altLang="en-US" sz="3000" dirty="0" smtClean="0"/>
              <a:t>remove </a:t>
            </a:r>
            <a:r>
              <a:rPr lang="en-US" altLang="en-US" sz="3000" dirty="0"/>
              <a:t>waste products from </a:t>
            </a:r>
            <a:r>
              <a:rPr lang="en-US" altLang="en-US" sz="3000" dirty="0" smtClean="0"/>
              <a:t>blood </a:t>
            </a:r>
          </a:p>
          <a:p>
            <a:pPr marL="971550" lvl="1" indent="-514350">
              <a:buFont typeface="+mj-lt"/>
              <a:buAutoNum type="arabicPeriod"/>
            </a:pPr>
            <a:r>
              <a:rPr lang="en-US" altLang="en-US" sz="3000" dirty="0" smtClean="0"/>
              <a:t>maintain </a:t>
            </a:r>
            <a:r>
              <a:rPr lang="en-US" altLang="en-US" sz="3000" dirty="0"/>
              <a:t>blood </a:t>
            </a:r>
            <a:r>
              <a:rPr lang="en-US" altLang="en-US" sz="3000" dirty="0" smtClean="0"/>
              <a:t>pH</a:t>
            </a:r>
          </a:p>
          <a:p>
            <a:pPr marL="971550" lvl="1" indent="-514350">
              <a:buFont typeface="+mj-lt"/>
              <a:buAutoNum type="arabicPeriod"/>
            </a:pPr>
            <a:r>
              <a:rPr lang="en-US" altLang="en-US" sz="3000" dirty="0" smtClean="0"/>
              <a:t>regulate </a:t>
            </a:r>
            <a:r>
              <a:rPr lang="en-US" altLang="en-US" sz="3000" dirty="0"/>
              <a:t>water content in blood and blood volume</a:t>
            </a:r>
          </a:p>
          <a:p>
            <a:pPr eaLnBrk="1" hangingPunct="1"/>
            <a:r>
              <a:rPr lang="en-US" altLang="en-US" sz="3200" dirty="0"/>
              <a:t>However, for our purposes, we will focus most of our discussion on the elimination of urine</a:t>
            </a:r>
          </a:p>
        </p:txBody>
      </p:sp>
    </p:spTree>
    <p:extLst>
      <p:ext uri="{BB962C8B-B14F-4D97-AF65-F5344CB8AC3E}">
        <p14:creationId xmlns:p14="http://schemas.microsoft.com/office/powerpoint/2010/main" val="2646667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590550"/>
            <a:ext cx="4210907" cy="2742013"/>
          </a:xfrm>
        </p:spPr>
        <p:txBody>
          <a:bodyPr>
            <a:noAutofit/>
          </a:bodyPr>
          <a:lstStyle/>
          <a:p>
            <a:pPr algn="ctr"/>
            <a:r>
              <a:rPr lang="en-US" sz="4800" b="1" dirty="0" smtClean="0"/>
              <a:t>excretory system</a:t>
            </a:r>
            <a:endParaRPr lang="en-US" sz="4800" b="1" dirty="0"/>
          </a:p>
        </p:txBody>
      </p:sp>
      <p:sp>
        <p:nvSpPr>
          <p:cNvPr id="5" name="TextBox 4"/>
          <p:cNvSpPr txBox="1"/>
          <p:nvPr/>
        </p:nvSpPr>
        <p:spPr>
          <a:xfrm>
            <a:off x="357110" y="3369476"/>
            <a:ext cx="3191884" cy="2677656"/>
          </a:xfrm>
          <a:prstGeom prst="rect">
            <a:avLst/>
          </a:prstGeom>
          <a:noFill/>
        </p:spPr>
        <p:txBody>
          <a:bodyPr wrap="square" rtlCol="0">
            <a:spAutoFit/>
          </a:bodyPr>
          <a:lstStyle/>
          <a:p>
            <a:pPr algn="ctr">
              <a:lnSpc>
                <a:spcPct val="200000"/>
              </a:lnSpc>
            </a:pPr>
            <a:r>
              <a:rPr lang="en-US" sz="4800" b="1" dirty="0" smtClean="0"/>
              <a:t>Function: </a:t>
            </a:r>
          </a:p>
          <a:p>
            <a:pPr algn="ctr"/>
            <a:r>
              <a:rPr lang="en-US" sz="3600" dirty="0" smtClean="0"/>
              <a:t>Excretes waste</a:t>
            </a:r>
            <a:endParaRPr lang="en-US" sz="3200" dirty="0"/>
          </a:p>
        </p:txBody>
      </p:sp>
      <p:pic>
        <p:nvPicPr>
          <p:cNvPr id="35842" name="Picture 2" descr="https://s-media-cache-ak0.pinimg.com/736x/5e/14/78/5e147858f12a1f9e382db99fc54fd8eb.jpg"/>
          <p:cNvPicPr>
            <a:picLocks noChangeAspect="1" noChangeArrowheads="1"/>
          </p:cNvPicPr>
          <p:nvPr/>
        </p:nvPicPr>
        <p:blipFill rotWithShape="1">
          <a:blip r:embed="rId2">
            <a:extLst>
              <a:ext uri="{28A0092B-C50C-407E-A947-70E740481C1C}">
                <a14:useLocalDpi xmlns:a14="http://schemas.microsoft.com/office/drawing/2010/main" val="0"/>
              </a:ext>
            </a:extLst>
          </a:blip>
          <a:srcRect b="4179"/>
          <a:stretch/>
        </p:blipFill>
        <p:spPr bwMode="auto">
          <a:xfrm>
            <a:off x="3848100" y="0"/>
            <a:ext cx="5295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48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91951" y="352893"/>
            <a:ext cx="6377940" cy="1293028"/>
          </a:xfrm>
        </p:spPr>
        <p:txBody>
          <a:bodyPr>
            <a:normAutofit/>
          </a:bodyPr>
          <a:lstStyle/>
          <a:p>
            <a:pPr eaLnBrk="1" hangingPunct="1"/>
            <a:r>
              <a:rPr lang="en-US" altLang="en-US" sz="4800" b="1" dirty="0"/>
              <a:t>The urinary system</a:t>
            </a:r>
          </a:p>
        </p:txBody>
      </p:sp>
      <p:sp>
        <p:nvSpPr>
          <p:cNvPr id="12291" name="Rectangle 3"/>
          <p:cNvSpPr>
            <a:spLocks noGrp="1" noChangeArrowheads="1"/>
          </p:cNvSpPr>
          <p:nvPr>
            <p:ph idx="1"/>
          </p:nvPr>
        </p:nvSpPr>
        <p:spPr>
          <a:xfrm>
            <a:off x="370242" y="1493520"/>
            <a:ext cx="8377518" cy="6052297"/>
          </a:xfrm>
        </p:spPr>
        <p:txBody>
          <a:bodyPr>
            <a:normAutofit/>
          </a:bodyPr>
          <a:lstStyle/>
          <a:p>
            <a:pPr eaLnBrk="1" hangingPunct="1"/>
            <a:r>
              <a:rPr lang="en-US" altLang="en-US" sz="3000" dirty="0">
                <a:solidFill>
                  <a:srgbClr val="FFFF00"/>
                </a:solidFill>
              </a:rPr>
              <a:t>Kidneys </a:t>
            </a:r>
            <a:r>
              <a:rPr lang="en-US" altLang="en-US" sz="3000" dirty="0" smtClean="0">
                <a:solidFill>
                  <a:srgbClr val="FFFF00"/>
                </a:solidFill>
              </a:rPr>
              <a:t>Functions:</a:t>
            </a:r>
          </a:p>
          <a:p>
            <a:pPr marL="971550" lvl="1" indent="-514350">
              <a:buFont typeface="+mj-lt"/>
              <a:buAutoNum type="arabicPeriod"/>
            </a:pPr>
            <a:r>
              <a:rPr lang="en-US" altLang="en-US" sz="2800" dirty="0" smtClean="0"/>
              <a:t>Filter </a:t>
            </a:r>
            <a:r>
              <a:rPr lang="en-US" altLang="en-US" sz="2800" dirty="0"/>
              <a:t>water soluble wastes from the blood and they eliminate excess water from the </a:t>
            </a:r>
            <a:r>
              <a:rPr lang="en-US" altLang="en-US" sz="2800" dirty="0" smtClean="0"/>
              <a:t>body</a:t>
            </a:r>
          </a:p>
          <a:p>
            <a:pPr marL="971550" lvl="1" indent="-514350">
              <a:buFont typeface="+mj-lt"/>
              <a:buAutoNum type="arabicPeriod"/>
            </a:pPr>
            <a:r>
              <a:rPr lang="en-US" altLang="en-US" sz="2800" dirty="0" smtClean="0"/>
              <a:t>Reabsorb </a:t>
            </a:r>
            <a:r>
              <a:rPr lang="en-US" altLang="en-US" sz="2800" dirty="0"/>
              <a:t>water so that we don</a:t>
            </a:r>
            <a:r>
              <a:rPr lang="ja-JP" altLang="en-US" sz="2800" dirty="0"/>
              <a:t>’</a:t>
            </a:r>
            <a:r>
              <a:rPr lang="en-US" altLang="ja-JP" sz="2800" dirty="0"/>
              <a:t>t lose too much</a:t>
            </a:r>
          </a:p>
          <a:p>
            <a:pPr eaLnBrk="1" hangingPunct="1"/>
            <a:r>
              <a:rPr lang="en-US" altLang="en-US" sz="3000" dirty="0"/>
              <a:t>The </a:t>
            </a:r>
            <a:r>
              <a:rPr lang="en-US" altLang="en-US" sz="3000" dirty="0">
                <a:solidFill>
                  <a:srgbClr val="FFFF00"/>
                </a:solidFill>
              </a:rPr>
              <a:t>urine</a:t>
            </a:r>
            <a:r>
              <a:rPr lang="en-US" altLang="en-US" sz="3000" dirty="0"/>
              <a:t> produced then passes into the </a:t>
            </a:r>
            <a:r>
              <a:rPr lang="en-US" altLang="en-US" sz="3000" b="1" dirty="0" smtClean="0">
                <a:solidFill>
                  <a:schemeClr val="tx2"/>
                </a:solidFill>
              </a:rPr>
              <a:t>ureters, </a:t>
            </a:r>
            <a:r>
              <a:rPr lang="en-US" altLang="en-US" sz="3000" dirty="0" smtClean="0">
                <a:solidFill>
                  <a:schemeClr val="tx2"/>
                </a:solidFill>
              </a:rPr>
              <a:t>which are t</a:t>
            </a:r>
            <a:r>
              <a:rPr lang="en-US" altLang="en-US" sz="3000" dirty="0" smtClean="0"/>
              <a:t>he </a:t>
            </a:r>
            <a:r>
              <a:rPr lang="en-US" altLang="en-US" sz="3000" dirty="0"/>
              <a:t>tubes that lead to the bladder</a:t>
            </a:r>
          </a:p>
          <a:p>
            <a:pPr eaLnBrk="1" hangingPunct="1"/>
            <a:r>
              <a:rPr lang="en-US" altLang="en-US" sz="3000" dirty="0"/>
              <a:t>The </a:t>
            </a:r>
            <a:r>
              <a:rPr lang="en-US" altLang="en-US" sz="3000" dirty="0">
                <a:solidFill>
                  <a:schemeClr val="tx2"/>
                </a:solidFill>
              </a:rPr>
              <a:t>bladder</a:t>
            </a:r>
            <a:r>
              <a:rPr lang="en-US" altLang="en-US" sz="3000" dirty="0"/>
              <a:t> holds the urine</a:t>
            </a:r>
          </a:p>
          <a:p>
            <a:pPr eaLnBrk="1" hangingPunct="1"/>
            <a:r>
              <a:rPr lang="en-US" altLang="en-US" sz="3000" dirty="0"/>
              <a:t>The urine then exits the body through the </a:t>
            </a:r>
            <a:r>
              <a:rPr lang="en-US" altLang="en-US" sz="3000" b="1" dirty="0">
                <a:solidFill>
                  <a:schemeClr val="tx2"/>
                </a:solidFill>
              </a:rPr>
              <a:t>urethra</a:t>
            </a:r>
          </a:p>
          <a:p>
            <a:pPr eaLnBrk="1" hangingPunct="1"/>
            <a:endParaRPr lang="en-US" altLang="en-US" dirty="0"/>
          </a:p>
        </p:txBody>
      </p:sp>
    </p:spTree>
    <p:extLst>
      <p:ext uri="{BB962C8B-B14F-4D97-AF65-F5344CB8AC3E}">
        <p14:creationId xmlns:p14="http://schemas.microsoft.com/office/powerpoint/2010/main" val="1082668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68680" y="490053"/>
            <a:ext cx="7680960" cy="1293028"/>
          </a:xfrm>
        </p:spPr>
        <p:txBody>
          <a:bodyPr>
            <a:noAutofit/>
          </a:bodyPr>
          <a:lstStyle/>
          <a:p>
            <a:r>
              <a:rPr lang="en-US" altLang="en-US" sz="4400" b="1" dirty="0"/>
              <a:t>Feedback/Homeostasis</a:t>
            </a:r>
          </a:p>
        </p:txBody>
      </p:sp>
      <p:sp>
        <p:nvSpPr>
          <p:cNvPr id="3" name="Content Placeholder 2"/>
          <p:cNvSpPr>
            <a:spLocks noGrp="1"/>
          </p:cNvSpPr>
          <p:nvPr>
            <p:ph idx="1"/>
          </p:nvPr>
        </p:nvSpPr>
        <p:spPr/>
        <p:txBody>
          <a:bodyPr>
            <a:noAutofit/>
          </a:bodyPr>
          <a:lstStyle/>
          <a:p>
            <a:r>
              <a:rPr lang="en-US" altLang="en-US" sz="3200" dirty="0"/>
              <a:t>Predict what you think would happen when you become </a:t>
            </a:r>
            <a:r>
              <a:rPr lang="en-US" altLang="en-US" sz="3200" dirty="0">
                <a:solidFill>
                  <a:srgbClr val="FFFF00"/>
                </a:solidFill>
              </a:rPr>
              <a:t>dehydrated</a:t>
            </a:r>
            <a:r>
              <a:rPr lang="en-US" altLang="en-US" sz="3200" dirty="0"/>
              <a:t>. (Think about kidneys, blood &amp; urine)</a:t>
            </a:r>
          </a:p>
          <a:p>
            <a:pPr lvl="1"/>
            <a:r>
              <a:rPr lang="en-US" altLang="en-US" sz="3200" dirty="0"/>
              <a:t>To compensate for lack of water, your kidneys remove less fluid from your blood and produce less urine</a:t>
            </a:r>
          </a:p>
          <a:p>
            <a:pPr lvl="1"/>
            <a:r>
              <a:rPr lang="en-US" altLang="en-US" sz="3200" dirty="0"/>
              <a:t>This is called </a:t>
            </a:r>
            <a:r>
              <a:rPr lang="en-US" altLang="en-US" sz="3200" dirty="0">
                <a:solidFill>
                  <a:srgbClr val="FFFF00"/>
                </a:solidFill>
              </a:rPr>
              <a:t>retaining fluids- </a:t>
            </a:r>
            <a:r>
              <a:rPr lang="en-US" altLang="en-US" sz="3200" dirty="0"/>
              <a:t>this happens when you are thirsty or dehydrated</a:t>
            </a:r>
          </a:p>
        </p:txBody>
      </p:sp>
    </p:spTree>
    <p:extLst>
      <p:ext uri="{BB962C8B-B14F-4D97-AF65-F5344CB8AC3E}">
        <p14:creationId xmlns:p14="http://schemas.microsoft.com/office/powerpoint/2010/main" val="1641725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8719" y="1622730"/>
            <a:ext cx="3092641" cy="857250"/>
          </a:xfrm>
        </p:spPr>
        <p:txBody>
          <a:bodyPr>
            <a:normAutofit fontScale="90000"/>
          </a:bodyPr>
          <a:lstStyle/>
          <a:p>
            <a:r>
              <a:rPr kumimoji="0" lang="en-US" altLang="en-US" b="1" dirty="0" smtClean="0"/>
              <a:t>The immune system</a:t>
            </a:r>
          </a:p>
        </p:txBody>
      </p:sp>
      <p:sp>
        <p:nvSpPr>
          <p:cNvPr id="4099" name="Rectangle 3"/>
          <p:cNvSpPr>
            <a:spLocks noGrp="1" noChangeArrowheads="1"/>
          </p:cNvSpPr>
          <p:nvPr>
            <p:ph type="subTitle" idx="1"/>
          </p:nvPr>
        </p:nvSpPr>
        <p:spPr>
          <a:xfrm>
            <a:off x="300414" y="3114675"/>
            <a:ext cx="2503746" cy="628650"/>
          </a:xfrm>
        </p:spPr>
        <p:txBody>
          <a:bodyPr>
            <a:normAutofit lnSpcReduction="10000"/>
          </a:bodyPr>
          <a:lstStyle/>
          <a:p>
            <a:r>
              <a:rPr kumimoji="0" lang="en-US" altLang="en-US" dirty="0" smtClean="0"/>
              <a:t>How we protect our bodies….</a:t>
            </a:r>
          </a:p>
        </p:txBody>
      </p:sp>
      <p:pic>
        <p:nvPicPr>
          <p:cNvPr id="6" name="Picture 4" descr="https://findfunfacts.appspot.com/human_body/images/immu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477" y="0"/>
            <a:ext cx="60315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226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58340" y="24047"/>
            <a:ext cx="6377940" cy="1293028"/>
          </a:xfrm>
        </p:spPr>
        <p:txBody>
          <a:bodyPr>
            <a:normAutofit/>
          </a:bodyPr>
          <a:lstStyle/>
          <a:p>
            <a:r>
              <a:rPr lang="en-US" altLang="en-US" sz="3600" b="1" dirty="0"/>
              <a:t>Pathogens</a:t>
            </a:r>
          </a:p>
        </p:txBody>
      </p:sp>
      <p:sp>
        <p:nvSpPr>
          <p:cNvPr id="5123" name="Rectangle 3"/>
          <p:cNvSpPr>
            <a:spLocks noGrp="1" noChangeArrowheads="1"/>
          </p:cNvSpPr>
          <p:nvPr>
            <p:ph idx="1"/>
          </p:nvPr>
        </p:nvSpPr>
        <p:spPr>
          <a:xfrm>
            <a:off x="365760" y="1905000"/>
            <a:ext cx="8462011" cy="5285815"/>
          </a:xfrm>
        </p:spPr>
        <p:txBody>
          <a:bodyPr>
            <a:normAutofit/>
          </a:bodyPr>
          <a:lstStyle/>
          <a:p>
            <a:r>
              <a:rPr lang="en-US" altLang="en-US" sz="2800" dirty="0"/>
              <a:t>Microscopic organisms are everywhere</a:t>
            </a:r>
          </a:p>
          <a:p>
            <a:pPr lvl="1"/>
            <a:r>
              <a:rPr lang="en-US" altLang="en-US" sz="2800" dirty="0"/>
              <a:t>Luckily MOST are not harmful </a:t>
            </a:r>
          </a:p>
          <a:p>
            <a:r>
              <a:rPr lang="en-US" altLang="en-US" sz="2800" dirty="0"/>
              <a:t>Disease causing microorganisms are called </a:t>
            </a:r>
            <a:r>
              <a:rPr lang="en-US" altLang="en-US" sz="2800" b="1" dirty="0">
                <a:solidFill>
                  <a:schemeClr val="tx2"/>
                </a:solidFill>
              </a:rPr>
              <a:t>pathogens</a:t>
            </a:r>
          </a:p>
          <a:p>
            <a:endParaRPr lang="en-US" altLang="en-US" sz="2800" b="1" dirty="0">
              <a:solidFill>
                <a:schemeClr val="tx2"/>
              </a:solidFill>
            </a:endParaRPr>
          </a:p>
          <a:p>
            <a:r>
              <a:rPr lang="en-US" altLang="en-US" sz="2800" dirty="0"/>
              <a:t>How does our body protect itself from pathogens?</a:t>
            </a:r>
          </a:p>
          <a:p>
            <a:r>
              <a:rPr lang="en-US" altLang="en-US" sz="2800" dirty="0"/>
              <a:t>The </a:t>
            </a:r>
            <a:r>
              <a:rPr lang="en-US" altLang="en-US" sz="2800" dirty="0">
                <a:solidFill>
                  <a:srgbClr val="FFFF00"/>
                </a:solidFill>
              </a:rPr>
              <a:t>immune</a:t>
            </a:r>
            <a:r>
              <a:rPr lang="en-US" altLang="en-US" sz="2800" dirty="0"/>
              <a:t> system</a:t>
            </a:r>
          </a:p>
          <a:p>
            <a:pPr lvl="1"/>
            <a:r>
              <a:rPr lang="en-US" altLang="en-US" sz="2800" dirty="0"/>
              <a:t>Nonspecific defenses</a:t>
            </a:r>
          </a:p>
          <a:p>
            <a:pPr lvl="1"/>
            <a:r>
              <a:rPr lang="en-US" altLang="en-US" sz="2800" dirty="0"/>
              <a:t>Immune (specific) response</a:t>
            </a:r>
          </a:p>
          <a:p>
            <a:endParaRPr lang="en-US" altLang="en-US" dirty="0" smtClean="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 y="24047"/>
            <a:ext cx="2457450"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520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903220" y="129540"/>
            <a:ext cx="5829300" cy="857250"/>
          </a:xfrm>
        </p:spPr>
        <p:txBody>
          <a:bodyPr>
            <a:normAutofit/>
          </a:bodyPr>
          <a:lstStyle/>
          <a:p>
            <a:r>
              <a:rPr lang="en-US" altLang="en-US" sz="3300" b="1" dirty="0"/>
              <a:t>Nonspecific defenses</a:t>
            </a:r>
          </a:p>
        </p:txBody>
      </p:sp>
      <p:sp>
        <p:nvSpPr>
          <p:cNvPr id="7171" name="Rectangle 3"/>
          <p:cNvSpPr>
            <a:spLocks noGrp="1" noChangeArrowheads="1"/>
          </p:cNvSpPr>
          <p:nvPr>
            <p:ph idx="1"/>
          </p:nvPr>
        </p:nvSpPr>
        <p:spPr>
          <a:xfrm>
            <a:off x="359292" y="986790"/>
            <a:ext cx="7465359" cy="4074386"/>
          </a:xfrm>
        </p:spPr>
        <p:txBody>
          <a:bodyPr>
            <a:noAutofit/>
          </a:bodyPr>
          <a:lstStyle/>
          <a:p>
            <a:pPr>
              <a:lnSpc>
                <a:spcPct val="90000"/>
              </a:lnSpc>
            </a:pPr>
            <a:r>
              <a:rPr lang="en-US" altLang="en-US" sz="2400" dirty="0"/>
              <a:t>With </a:t>
            </a:r>
            <a:r>
              <a:rPr lang="en-US" altLang="en-US" sz="2400" b="1" u="sng" dirty="0">
                <a:solidFill>
                  <a:srgbClr val="FFFF00"/>
                </a:solidFill>
              </a:rPr>
              <a:t>nonspecific defenses</a:t>
            </a:r>
            <a:r>
              <a:rPr lang="en-US" altLang="en-US" sz="2400" b="1" dirty="0">
                <a:solidFill>
                  <a:srgbClr val="FFFF00"/>
                </a:solidFill>
              </a:rPr>
              <a:t> </a:t>
            </a:r>
            <a:r>
              <a:rPr lang="en-US" altLang="en-US" sz="2400" dirty="0"/>
              <a:t>the body does </a:t>
            </a:r>
            <a:r>
              <a:rPr lang="en-US" altLang="en-US" sz="2400" b="1" dirty="0">
                <a:solidFill>
                  <a:srgbClr val="FFFF00"/>
                </a:solidFill>
              </a:rPr>
              <a:t>NOT</a:t>
            </a:r>
            <a:r>
              <a:rPr lang="en-US" altLang="en-US" sz="2400" dirty="0">
                <a:solidFill>
                  <a:srgbClr val="FFFF00"/>
                </a:solidFill>
              </a:rPr>
              <a:t> </a:t>
            </a:r>
            <a:r>
              <a:rPr lang="en-US" altLang="en-US" sz="2400" dirty="0"/>
              <a:t>target particular pathogens</a:t>
            </a:r>
          </a:p>
          <a:p>
            <a:pPr>
              <a:lnSpc>
                <a:spcPct val="90000"/>
              </a:lnSpc>
            </a:pPr>
            <a:r>
              <a:rPr lang="en-US" altLang="en-US" sz="2400" dirty="0"/>
              <a:t>The </a:t>
            </a:r>
            <a:r>
              <a:rPr lang="en-US" altLang="en-US" sz="2400" b="1" u="sng" dirty="0"/>
              <a:t>first lines of defense</a:t>
            </a:r>
            <a:r>
              <a:rPr lang="en-US" altLang="en-US" sz="2400" dirty="0"/>
              <a:t> are your </a:t>
            </a:r>
            <a:r>
              <a:rPr lang="en-US" altLang="en-US" sz="2400" dirty="0">
                <a:solidFill>
                  <a:schemeClr val="tx2"/>
                </a:solidFill>
              </a:rPr>
              <a:t>SKIN and mucous membranes</a:t>
            </a:r>
            <a:r>
              <a:rPr lang="en-US" altLang="en-US" sz="2400" dirty="0"/>
              <a:t>!</a:t>
            </a:r>
          </a:p>
          <a:p>
            <a:pPr>
              <a:lnSpc>
                <a:spcPct val="90000"/>
              </a:lnSpc>
            </a:pPr>
            <a:endParaRPr lang="en-US" altLang="en-US" sz="2400" dirty="0"/>
          </a:p>
          <a:p>
            <a:pPr>
              <a:lnSpc>
                <a:spcPct val="90000"/>
              </a:lnSpc>
            </a:pPr>
            <a:r>
              <a:rPr lang="en-US" altLang="en-US" sz="2400" dirty="0"/>
              <a:t>If a wound </a:t>
            </a:r>
            <a:r>
              <a:rPr lang="en-US" altLang="en-US" sz="2400" dirty="0" smtClean="0"/>
              <a:t>occurs, </a:t>
            </a:r>
            <a:r>
              <a:rPr lang="en-US" altLang="en-US" sz="2400" dirty="0"/>
              <a:t>an inflammatory response may occur and an increase in </a:t>
            </a:r>
            <a:r>
              <a:rPr lang="en-US" altLang="en-US" sz="2400" dirty="0" smtClean="0"/>
              <a:t>temperature (area becomes more warm)</a:t>
            </a:r>
            <a:endParaRPr lang="en-US" altLang="en-US" sz="2400" dirty="0"/>
          </a:p>
          <a:p>
            <a:pPr lvl="2"/>
            <a:r>
              <a:rPr lang="en-US" altLang="en-US" sz="2200" dirty="0">
                <a:solidFill>
                  <a:schemeClr val="tx2"/>
                </a:solidFill>
              </a:rPr>
              <a:t>Histamines</a:t>
            </a:r>
            <a:r>
              <a:rPr lang="en-US" altLang="en-US" sz="2200" dirty="0"/>
              <a:t> cause blood vessels to dilate (swelling can occur)</a:t>
            </a:r>
          </a:p>
          <a:p>
            <a:pPr lvl="2"/>
            <a:r>
              <a:rPr lang="en-US" altLang="en-US" sz="2200" dirty="0"/>
              <a:t>Blood flow to the area increase so </a:t>
            </a:r>
            <a:r>
              <a:rPr lang="en-US" altLang="en-US" sz="2200" dirty="0">
                <a:solidFill>
                  <a:schemeClr val="tx2"/>
                </a:solidFill>
              </a:rPr>
              <a:t>white blood cells</a:t>
            </a:r>
            <a:r>
              <a:rPr lang="en-US" altLang="en-US" sz="2200" dirty="0"/>
              <a:t> can attack pathogens</a:t>
            </a:r>
          </a:p>
          <a:p>
            <a:pPr lvl="2"/>
            <a:r>
              <a:rPr lang="en-US" altLang="en-US" sz="2200" dirty="0"/>
              <a:t>The body </a:t>
            </a:r>
            <a:r>
              <a:rPr lang="en-US" altLang="en-US" sz="2200" dirty="0">
                <a:solidFill>
                  <a:schemeClr val="tx2"/>
                </a:solidFill>
              </a:rPr>
              <a:t>temperature rises</a:t>
            </a:r>
            <a:r>
              <a:rPr lang="en-US" altLang="en-US" sz="2200" dirty="0"/>
              <a:t>…most pathogens only grow in a particular temperature range (close to NORMAL body temperature)</a:t>
            </a:r>
          </a:p>
        </p:txBody>
      </p:sp>
      <p:pic>
        <p:nvPicPr>
          <p:cNvPr id="717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1880" y="2328862"/>
            <a:ext cx="1524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058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8663" y="-90576"/>
            <a:ext cx="8700247" cy="857250"/>
          </a:xfrm>
        </p:spPr>
        <p:txBody>
          <a:bodyPr>
            <a:normAutofit/>
          </a:bodyPr>
          <a:lstStyle/>
          <a:p>
            <a:pPr algn="ctr"/>
            <a:r>
              <a:rPr lang="en-US" altLang="en-US" sz="2700" b="1" dirty="0"/>
              <a:t>Specific Immune Response/ White blood cells</a:t>
            </a:r>
          </a:p>
        </p:txBody>
      </p:sp>
      <p:sp>
        <p:nvSpPr>
          <p:cNvPr id="8195" name="Rectangle 3"/>
          <p:cNvSpPr>
            <a:spLocks noGrp="1" noChangeArrowheads="1"/>
          </p:cNvSpPr>
          <p:nvPr>
            <p:ph idx="1"/>
          </p:nvPr>
        </p:nvSpPr>
        <p:spPr>
          <a:xfrm>
            <a:off x="56489" y="766674"/>
            <a:ext cx="8802421" cy="5634126"/>
          </a:xfrm>
        </p:spPr>
        <p:txBody>
          <a:bodyPr>
            <a:noAutofit/>
          </a:bodyPr>
          <a:lstStyle/>
          <a:p>
            <a:pPr>
              <a:lnSpc>
                <a:spcPct val="90000"/>
              </a:lnSpc>
            </a:pPr>
            <a:r>
              <a:rPr lang="en-US" altLang="en-US" sz="2400" dirty="0"/>
              <a:t>If pathogens pass the non-specific line of defense, </a:t>
            </a:r>
            <a:r>
              <a:rPr lang="en-US" altLang="en-US" sz="2400" b="1" u="sng" dirty="0"/>
              <a:t>specific defenses</a:t>
            </a:r>
            <a:r>
              <a:rPr lang="en-US" altLang="en-US" sz="2400" b="1" dirty="0"/>
              <a:t> </a:t>
            </a:r>
            <a:r>
              <a:rPr lang="en-US" altLang="en-US" sz="2400" dirty="0"/>
              <a:t>are employed to attack a specific pathogen– these are called the immune response</a:t>
            </a:r>
          </a:p>
          <a:p>
            <a:r>
              <a:rPr lang="en-US" altLang="en-US" sz="2400" dirty="0"/>
              <a:t>Pathogens carry </a:t>
            </a:r>
            <a:r>
              <a:rPr lang="en-US" altLang="en-US" sz="2400" b="1" dirty="0" smtClean="0"/>
              <a:t>antigens </a:t>
            </a:r>
            <a:r>
              <a:rPr lang="en-US" altLang="en-US" sz="2400" dirty="0" smtClean="0"/>
              <a:t>(</a:t>
            </a:r>
            <a:r>
              <a:rPr lang="en-US" altLang="en-US" sz="2400" dirty="0"/>
              <a:t>like a </a:t>
            </a:r>
            <a:r>
              <a:rPr lang="en-US" altLang="en-US" sz="2400" dirty="0" smtClean="0"/>
              <a:t>nametag) which </a:t>
            </a:r>
            <a:r>
              <a:rPr lang="en-US" altLang="en-US" sz="2400" dirty="0"/>
              <a:t>the body recognizes as an </a:t>
            </a:r>
            <a:r>
              <a:rPr lang="en-US" altLang="en-US" sz="2400" dirty="0" smtClean="0"/>
              <a:t>invader The </a:t>
            </a:r>
            <a:r>
              <a:rPr lang="en-US" altLang="en-US" sz="2400" dirty="0"/>
              <a:t>cells that  recognize specific antigens are B lymphocytes (B cells) and T lymphocytes (T cells)</a:t>
            </a:r>
          </a:p>
          <a:p>
            <a:pPr lvl="1"/>
            <a:r>
              <a:rPr lang="en-US" altLang="en-US" sz="2400" b="1" dirty="0">
                <a:solidFill>
                  <a:srgbClr val="FFFF00"/>
                </a:solidFill>
              </a:rPr>
              <a:t>B cells</a:t>
            </a:r>
            <a:r>
              <a:rPr lang="en-US" altLang="en-US" sz="2400" dirty="0"/>
              <a:t>: produce antibodies (proteins that recognize and bind to antigens)</a:t>
            </a:r>
          </a:p>
          <a:p>
            <a:pPr lvl="2"/>
            <a:r>
              <a:rPr lang="en-US" altLang="en-US" sz="2400" dirty="0"/>
              <a:t>once body has been exposed to the pathogen, memory B cells are capable of producing antibodies specific to that </a:t>
            </a:r>
            <a:r>
              <a:rPr lang="en-US" altLang="en-US" sz="2400" dirty="0" smtClean="0"/>
              <a:t>pathogen</a:t>
            </a:r>
          </a:p>
          <a:p>
            <a:pPr lvl="2"/>
            <a:r>
              <a:rPr lang="en-US" altLang="en-US" sz="2400" dirty="0" smtClean="0"/>
              <a:t>This is how vaccines work!</a:t>
            </a:r>
            <a:endParaRPr lang="en-US" altLang="en-US" sz="2400" dirty="0"/>
          </a:p>
          <a:p>
            <a:pPr lvl="1"/>
            <a:r>
              <a:rPr lang="en-US" altLang="en-US" sz="2400" b="1" dirty="0">
                <a:solidFill>
                  <a:srgbClr val="FFFF00"/>
                </a:solidFill>
              </a:rPr>
              <a:t>T cells</a:t>
            </a:r>
            <a:r>
              <a:rPr lang="en-US" altLang="en-US" sz="2400" dirty="0"/>
              <a:t>: different types such as cytotoxic T cells or killer T cells, helper T cells, memory T cells</a:t>
            </a:r>
          </a:p>
          <a:p>
            <a:pPr lvl="2"/>
            <a:r>
              <a:rPr lang="en-US" altLang="en-US" sz="2400" dirty="0"/>
              <a:t>Killer T cells destroy bacteria, fungi, protozoan or foreign tissue</a:t>
            </a:r>
          </a:p>
        </p:txBody>
      </p:sp>
    </p:spTree>
    <p:extLst>
      <p:ext uri="{BB962C8B-B14F-4D97-AF65-F5344CB8AC3E}">
        <p14:creationId xmlns:p14="http://schemas.microsoft.com/office/powerpoint/2010/main" val="202012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861" y="0"/>
            <a:ext cx="6457950" cy="969771"/>
          </a:xfrm>
        </p:spPr>
        <p:txBody>
          <a:bodyPr>
            <a:normAutofit/>
          </a:bodyPr>
          <a:lstStyle/>
          <a:p>
            <a:r>
              <a:rPr lang="en-US" sz="3600" b="1" dirty="0"/>
              <a:t>Acquired immunity</a:t>
            </a:r>
          </a:p>
        </p:txBody>
      </p:sp>
      <p:sp>
        <p:nvSpPr>
          <p:cNvPr id="3" name="Content Placeholder 2"/>
          <p:cNvSpPr>
            <a:spLocks noGrp="1"/>
          </p:cNvSpPr>
          <p:nvPr>
            <p:ph idx="1"/>
          </p:nvPr>
        </p:nvSpPr>
        <p:spPr>
          <a:xfrm>
            <a:off x="0" y="1518557"/>
            <a:ext cx="8935811" cy="4193282"/>
          </a:xfrm>
        </p:spPr>
        <p:txBody>
          <a:bodyPr>
            <a:noAutofit/>
          </a:bodyPr>
          <a:lstStyle/>
          <a:p>
            <a:r>
              <a:rPr lang="en-US" sz="2100" b="1" i="1" u="sng" dirty="0" smtClean="0"/>
              <a:t>Acquired Immunity </a:t>
            </a:r>
            <a:r>
              <a:rPr lang="en-US" sz="2100" dirty="0"/>
              <a:t>is produced/acquired by infection or vaccination or by the transfer of antibody or lymphocytes from an immune donor</a:t>
            </a:r>
          </a:p>
          <a:p>
            <a:endParaRPr lang="en-US" sz="2100" dirty="0"/>
          </a:p>
          <a:p>
            <a:pPr lvl="1"/>
            <a:r>
              <a:rPr lang="en-US" sz="2100" dirty="0"/>
              <a:t>The type of immunity produced by the body’s reaction to a vaccine is known as </a:t>
            </a:r>
            <a:r>
              <a:rPr lang="en-US" sz="2100" dirty="0">
                <a:solidFill>
                  <a:srgbClr val="FFFF00"/>
                </a:solidFill>
              </a:rPr>
              <a:t>active immunity </a:t>
            </a:r>
          </a:p>
          <a:p>
            <a:pPr lvl="2"/>
            <a:r>
              <a:rPr lang="en-US" sz="1800" dirty="0"/>
              <a:t>This occurs after exposure to an antigen, as a result of the immune response or natural exposure to an antigen (fighting an infection) that produces antibodies</a:t>
            </a:r>
          </a:p>
          <a:p>
            <a:pPr lvl="2"/>
            <a:endParaRPr lang="en-US" sz="1800" dirty="0"/>
          </a:p>
          <a:p>
            <a:pPr lvl="1"/>
            <a:r>
              <a:rPr lang="en-US" sz="2100" dirty="0"/>
              <a:t>If antibodies from another organism are injected into the bloodstream, this produces </a:t>
            </a:r>
            <a:r>
              <a:rPr lang="en-US" sz="2100" dirty="0">
                <a:solidFill>
                  <a:srgbClr val="FFFF00"/>
                </a:solidFill>
              </a:rPr>
              <a:t>passive immunity </a:t>
            </a:r>
            <a:r>
              <a:rPr lang="en-US" sz="2100" dirty="0"/>
              <a:t>against the pathogen</a:t>
            </a:r>
          </a:p>
          <a:p>
            <a:pPr lvl="2"/>
            <a:r>
              <a:rPr lang="en-US" sz="1800" dirty="0"/>
              <a:t>This type of immunity is temporary due to the destruction of foreign antibodies, and can develop naturally (breast-fed babies) or deliberately (vaccine with antibodies)</a:t>
            </a:r>
          </a:p>
        </p:txBody>
      </p:sp>
    </p:spTree>
    <p:extLst>
      <p:ext uri="{BB962C8B-B14F-4D97-AF65-F5344CB8AC3E}">
        <p14:creationId xmlns:p14="http://schemas.microsoft.com/office/powerpoint/2010/main" val="989287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classes.midlandstech.edu/carterp/Courses/bio225/chap17/Slide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30" y="-38794"/>
            <a:ext cx="6987540" cy="689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6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115300" cy="969771"/>
          </a:xfrm>
        </p:spPr>
        <p:txBody>
          <a:bodyPr/>
          <a:lstStyle/>
          <a:p>
            <a:pPr algn="ctr"/>
            <a:r>
              <a:rPr lang="en-US" b="1" dirty="0" smtClean="0"/>
              <a:t>Levels of Organization</a:t>
            </a:r>
            <a:endParaRPr lang="en-US" b="1" dirty="0"/>
          </a:p>
        </p:txBody>
      </p:sp>
      <p:sp>
        <p:nvSpPr>
          <p:cNvPr id="5" name="Rectangle 1"/>
          <p:cNvSpPr>
            <a:spLocks noChangeArrowheads="1"/>
          </p:cNvSpPr>
          <p:nvPr/>
        </p:nvSpPr>
        <p:spPr bwMode="auto">
          <a:xfrm>
            <a:off x="174812" y="1289061"/>
            <a:ext cx="8794377" cy="5166799"/>
          </a:xfrm>
          <a:prstGeom prst="rect">
            <a:avLst/>
          </a:prstGeom>
          <a:blipFill>
            <a:blip r:embed="rId2"/>
            <a:tile tx="0" ty="0" sx="100000" sy="100000" flip="none" algn="tl"/>
          </a:blipFill>
          <a:ln/>
          <a:extLst/>
        </p:spPr>
        <p:style>
          <a:lnRef idx="2">
            <a:schemeClr val="dk1"/>
          </a:lnRef>
          <a:fillRef idx="1">
            <a:schemeClr val="lt1"/>
          </a:fillRef>
          <a:effectRef idx="0">
            <a:schemeClr val="dk1"/>
          </a:effectRef>
          <a:fontRef idx="minor">
            <a:schemeClr val="dk1"/>
          </a:fontRef>
        </p:style>
        <p:txBody>
          <a:bodyPr wrap="square" t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dirty="0">
                <a:solidFill>
                  <a:sysClr val="windowText" lastClr="000000"/>
                </a:solidFill>
                <a:latin typeface="+mj-lt"/>
                <a:sym typeface="Wingdings" panose="05000000000000000000" pitchFamily="2" charset="2"/>
              </a:rPr>
              <a:t>Cells- the smallest unit of life and the first level of organization in multicellular organisms.</a:t>
            </a:r>
          </a:p>
          <a:p>
            <a:r>
              <a:rPr lang="en-US" altLang="ja-JP" sz="2000" b="1" u="sng" dirty="0">
                <a:solidFill>
                  <a:sysClr val="windowText" lastClr="000000"/>
                </a:solidFill>
                <a:latin typeface="+mj-lt"/>
                <a:ea typeface="MS Mincho" panose="02020609040205080304" pitchFamily="49" charset="-128"/>
                <a:cs typeface="Times New Roman" panose="02020603050405020304" pitchFamily="18" charset="0"/>
              </a:rPr>
              <a:t>Tissue</a:t>
            </a:r>
            <a:r>
              <a:rPr lang="en-US" altLang="ja-JP" sz="2000" dirty="0">
                <a:solidFill>
                  <a:sysClr val="windowText" lastClr="000000"/>
                </a:solidFill>
                <a:latin typeface="+mj-lt"/>
                <a:ea typeface="MS Mincho" panose="02020609040205080304" pitchFamily="49" charset="-128"/>
                <a:cs typeface="Times New Roman" panose="02020603050405020304" pitchFamily="18" charset="0"/>
              </a:rPr>
              <a:t>– A group of similar cells that work together to perform a specialized function</a:t>
            </a:r>
          </a:p>
          <a:p>
            <a:r>
              <a:rPr lang="en-US" altLang="ja-JP" sz="2000" b="1" dirty="0">
                <a:solidFill>
                  <a:sysClr val="windowText" lastClr="000000"/>
                </a:solidFill>
                <a:latin typeface="+mj-lt"/>
                <a:ea typeface="MS Mincho" panose="02020609040205080304" pitchFamily="49" charset="-128"/>
                <a:cs typeface="Times New Roman" panose="02020603050405020304" pitchFamily="18" charset="0"/>
              </a:rPr>
              <a:t>There are 4 basic types of tissue:</a:t>
            </a:r>
            <a:endParaRPr lang="en-US" altLang="ja-JP" sz="2000" b="1" dirty="0">
              <a:solidFill>
                <a:sysClr val="windowText" lastClr="000000"/>
              </a:solidFill>
              <a:latin typeface="+mj-lt"/>
            </a:endParaRPr>
          </a:p>
          <a:p>
            <a:pPr lvl="1">
              <a:buFontTx/>
              <a:buAutoNum type="arabicPeriod"/>
            </a:pPr>
            <a:r>
              <a:rPr lang="en-US" altLang="ja-JP" sz="2000" b="1" u="sng" dirty="0">
                <a:solidFill>
                  <a:sysClr val="windowText" lastClr="000000"/>
                </a:solidFill>
                <a:latin typeface="+mj-lt"/>
                <a:ea typeface="MS Mincho" panose="02020609040205080304" pitchFamily="49" charset="-128"/>
              </a:rPr>
              <a:t>Epithelial tissue </a:t>
            </a:r>
            <a:r>
              <a:rPr lang="en-US" altLang="ja-JP" sz="2000" dirty="0">
                <a:solidFill>
                  <a:sysClr val="windowText" lastClr="000000"/>
                </a:solidFill>
                <a:latin typeface="+mj-lt"/>
                <a:ea typeface="MS Mincho" panose="02020609040205080304" pitchFamily="49" charset="-128"/>
              </a:rPr>
              <a:t>– glands and tissues that cover interior and exterior body surfaces (ex: skin &amp; membranes that line organs)</a:t>
            </a:r>
          </a:p>
          <a:p>
            <a:pPr lvl="1">
              <a:buFontTx/>
              <a:buAutoNum type="arabicPeriod"/>
            </a:pPr>
            <a:r>
              <a:rPr lang="en-US" altLang="ja-JP" sz="2000" b="1" u="sng" dirty="0">
                <a:solidFill>
                  <a:sysClr val="windowText" lastClr="000000"/>
                </a:solidFill>
                <a:latin typeface="+mj-lt"/>
                <a:ea typeface="MS Mincho" panose="02020609040205080304" pitchFamily="49" charset="-128"/>
              </a:rPr>
              <a:t>Connective tissue</a:t>
            </a:r>
            <a:r>
              <a:rPr lang="en-US" altLang="ja-JP" sz="2000" dirty="0">
                <a:solidFill>
                  <a:sysClr val="windowText" lastClr="000000"/>
                </a:solidFill>
                <a:latin typeface="+mj-lt"/>
                <a:ea typeface="MS Mincho" panose="02020609040205080304" pitchFamily="49" charset="-128"/>
              </a:rPr>
              <a:t>– provides support for the body and connects its parts (ex: tendons, ligaments, bone, cartilage)</a:t>
            </a:r>
          </a:p>
          <a:p>
            <a:pPr lvl="1">
              <a:buFontTx/>
              <a:buAutoNum type="arabicPeriod"/>
            </a:pPr>
            <a:r>
              <a:rPr lang="en-US" altLang="ja-JP" sz="2000" b="1" u="sng" dirty="0">
                <a:solidFill>
                  <a:sysClr val="windowText" lastClr="000000"/>
                </a:solidFill>
                <a:latin typeface="+mj-lt"/>
                <a:ea typeface="MS Mincho" panose="02020609040205080304" pitchFamily="49" charset="-128"/>
              </a:rPr>
              <a:t>Nervous tissue</a:t>
            </a:r>
            <a:r>
              <a:rPr lang="en-US" altLang="ja-JP" sz="2000" dirty="0">
                <a:solidFill>
                  <a:sysClr val="windowText" lastClr="000000"/>
                </a:solidFill>
                <a:latin typeface="+mj-lt"/>
                <a:ea typeface="MS Mincho" panose="02020609040205080304" pitchFamily="49" charset="-128"/>
              </a:rPr>
              <a:t>– transmits nerve impulses (ex: nerve cells, brain cells)</a:t>
            </a:r>
          </a:p>
          <a:p>
            <a:pPr lvl="1">
              <a:buFontTx/>
              <a:buAutoNum type="arabicPeriod"/>
            </a:pPr>
            <a:r>
              <a:rPr lang="en-US" altLang="ja-JP" sz="2000" b="1" u="sng" dirty="0">
                <a:solidFill>
                  <a:sysClr val="windowText" lastClr="000000"/>
                </a:solidFill>
                <a:latin typeface="+mj-lt"/>
                <a:ea typeface="MS Mincho" panose="02020609040205080304" pitchFamily="49" charset="-128"/>
              </a:rPr>
              <a:t>Muscular tissue</a:t>
            </a:r>
            <a:r>
              <a:rPr lang="en-US" altLang="ja-JP" sz="2000" dirty="0">
                <a:solidFill>
                  <a:sysClr val="windowText" lastClr="000000"/>
                </a:solidFill>
                <a:latin typeface="+mj-lt"/>
                <a:ea typeface="MS Mincho" panose="02020609040205080304" pitchFamily="49" charset="-128"/>
              </a:rPr>
              <a:t> – enables the body to move (ex: heart, bicep)</a:t>
            </a:r>
            <a:endParaRPr lang="en-US" altLang="ja-JP" sz="2000" dirty="0">
              <a:solidFill>
                <a:sysClr val="windowText" lastClr="000000"/>
              </a:solidFill>
              <a:latin typeface="+mj-lt"/>
            </a:endParaRPr>
          </a:p>
          <a:p>
            <a:r>
              <a:rPr lang="en-US" sz="2000" dirty="0">
                <a:solidFill>
                  <a:sysClr val="windowText" lastClr="000000"/>
                </a:solidFill>
                <a:latin typeface="+mj-lt"/>
                <a:sym typeface="Wingdings" panose="05000000000000000000" pitchFamily="2" charset="2"/>
              </a:rPr>
              <a:t>Organs- group of tissues that carry out a specialized function of the body</a:t>
            </a:r>
          </a:p>
          <a:p>
            <a:r>
              <a:rPr lang="en-US" sz="2000" dirty="0">
                <a:solidFill>
                  <a:sysClr val="windowText" lastClr="000000"/>
                </a:solidFill>
                <a:latin typeface="+mj-lt"/>
                <a:sym typeface="Wingdings" panose="05000000000000000000" pitchFamily="2" charset="2"/>
              </a:rPr>
              <a:t>Organ system- two or more organs that work together to perform body functions</a:t>
            </a:r>
          </a:p>
          <a:p>
            <a:endParaRPr lang="en-US" altLang="ja-JP" sz="1575" dirty="0"/>
          </a:p>
        </p:txBody>
      </p:sp>
    </p:spTree>
    <p:extLst>
      <p:ext uri="{BB962C8B-B14F-4D97-AF65-F5344CB8AC3E}">
        <p14:creationId xmlns:p14="http://schemas.microsoft.com/office/powerpoint/2010/main" val="411662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78801" y="0"/>
            <a:ext cx="6457950" cy="969771"/>
          </a:xfrm>
        </p:spPr>
        <p:txBody>
          <a:bodyPr/>
          <a:lstStyle/>
          <a:p>
            <a:r>
              <a:rPr lang="en-US" altLang="en-US" b="1" dirty="0" smtClean="0">
                <a:ea typeface="ＭＳ Ｐゴシック" panose="020B0600070205080204" pitchFamily="34" charset="-128"/>
              </a:rPr>
              <a:t>Autoimmune disease</a:t>
            </a:r>
          </a:p>
        </p:txBody>
      </p:sp>
      <p:sp>
        <p:nvSpPr>
          <p:cNvPr id="15363" name="Content Placeholder 2"/>
          <p:cNvSpPr>
            <a:spLocks noGrp="1"/>
          </p:cNvSpPr>
          <p:nvPr>
            <p:ph idx="1"/>
          </p:nvPr>
        </p:nvSpPr>
        <p:spPr>
          <a:xfrm>
            <a:off x="247378" y="1366701"/>
            <a:ext cx="8408942" cy="5491299"/>
          </a:xfrm>
        </p:spPr>
        <p:txBody>
          <a:bodyPr>
            <a:normAutofit/>
          </a:bodyPr>
          <a:lstStyle/>
          <a:p>
            <a:r>
              <a:rPr lang="en-US" altLang="en-US" sz="2000" b="1" i="1" u="sng" dirty="0" smtClean="0">
                <a:ea typeface="ＭＳ Ｐゴシック" panose="020B0600070205080204" pitchFamily="34" charset="-128"/>
              </a:rPr>
              <a:t>Autoimmune disease </a:t>
            </a:r>
            <a:r>
              <a:rPr lang="en-US" altLang="en-US" sz="2000" dirty="0" smtClean="0">
                <a:ea typeface="ＭＳ Ｐゴシック" panose="020B0600070205080204" pitchFamily="34" charset="-128"/>
              </a:rPr>
              <a:t>is when </a:t>
            </a:r>
            <a:r>
              <a:rPr lang="en-US" altLang="en-US" sz="2000" dirty="0">
                <a:ea typeface="ＭＳ Ｐゴシック" panose="020B0600070205080204" pitchFamily="34" charset="-128"/>
              </a:rPr>
              <a:t>the immune system makes a mistake and attacks the body’s </a:t>
            </a:r>
            <a:r>
              <a:rPr lang="en-US" altLang="en-US" sz="2000" dirty="0">
                <a:solidFill>
                  <a:srgbClr val="FFFF00"/>
                </a:solidFill>
                <a:ea typeface="ＭＳ Ｐゴシック" panose="020B0600070205080204" pitchFamily="34" charset="-128"/>
              </a:rPr>
              <a:t>own</a:t>
            </a:r>
            <a:r>
              <a:rPr lang="en-US" altLang="en-US" sz="2000" dirty="0">
                <a:ea typeface="ＭＳ Ｐゴシック" panose="020B0600070205080204" pitchFamily="34" charset="-128"/>
              </a:rPr>
              <a:t> </a:t>
            </a:r>
            <a:r>
              <a:rPr lang="en-US" altLang="en-US" sz="2000" dirty="0">
                <a:solidFill>
                  <a:srgbClr val="FFFF00"/>
                </a:solidFill>
                <a:ea typeface="ＭＳ Ｐゴシック" panose="020B0600070205080204" pitchFamily="34" charset="-128"/>
              </a:rPr>
              <a:t>cells</a:t>
            </a:r>
          </a:p>
          <a:p>
            <a:endParaRPr lang="en-US" altLang="en-US" sz="2000" dirty="0">
              <a:solidFill>
                <a:srgbClr val="FFFF00"/>
              </a:solidFill>
              <a:ea typeface="ＭＳ Ｐゴシック" panose="020B0600070205080204" pitchFamily="34" charset="-128"/>
            </a:endParaRPr>
          </a:p>
          <a:p>
            <a:r>
              <a:rPr lang="en-US" altLang="en-US" sz="2000" dirty="0">
                <a:ea typeface="ＭＳ Ｐゴシック" panose="020B0600070205080204" pitchFamily="34" charset="-128"/>
              </a:rPr>
              <a:t>Ex: Type I diabetes, rheumatoid arthritis</a:t>
            </a:r>
            <a:r>
              <a:rPr lang="en-US" altLang="en-US" sz="2000" dirty="0" smtClean="0">
                <a:ea typeface="ＭＳ Ｐゴシック" panose="020B0600070205080204" pitchFamily="34" charset="-128"/>
              </a:rPr>
              <a:t>, and </a:t>
            </a:r>
            <a:r>
              <a:rPr lang="en-US" altLang="en-US" sz="2000" dirty="0">
                <a:ea typeface="ＭＳ Ｐゴシック" panose="020B0600070205080204" pitchFamily="34" charset="-128"/>
              </a:rPr>
              <a:t>multiple sclerosis (MS)</a:t>
            </a:r>
          </a:p>
          <a:p>
            <a:pPr lvl="1"/>
            <a:r>
              <a:rPr lang="en-US" altLang="en-US" u="sng" dirty="0">
                <a:ea typeface="ＭＳ Ｐゴシック" panose="020B0600070205080204" pitchFamily="34" charset="-128"/>
              </a:rPr>
              <a:t>Type I diabetes- </a:t>
            </a:r>
            <a:r>
              <a:rPr lang="en-US" altLang="en-US" dirty="0">
                <a:ea typeface="ＭＳ Ｐゴシック" panose="020B0600070205080204" pitchFamily="34" charset="-128"/>
              </a:rPr>
              <a:t>antibodies attack the insulin-producing cells of the pancreas</a:t>
            </a:r>
          </a:p>
          <a:p>
            <a:pPr lvl="1"/>
            <a:r>
              <a:rPr lang="en-US" altLang="en-US" u="sng" dirty="0">
                <a:ea typeface="ＭＳ Ｐゴシック" panose="020B0600070205080204" pitchFamily="34" charset="-128"/>
              </a:rPr>
              <a:t>Rheumatoid arthritis- </a:t>
            </a:r>
            <a:r>
              <a:rPr lang="en-US" altLang="en-US" dirty="0">
                <a:ea typeface="ＭＳ Ｐゴシック" panose="020B0600070205080204" pitchFamily="34" charset="-128"/>
              </a:rPr>
              <a:t>antibodies attack the connective tissue around the joints</a:t>
            </a:r>
          </a:p>
          <a:p>
            <a:pPr lvl="2"/>
            <a:r>
              <a:rPr lang="en-US" altLang="en-US" sz="2000" dirty="0">
                <a:ea typeface="ＭＳ Ｐゴシック" panose="020B0600070205080204" pitchFamily="34" charset="-128"/>
              </a:rPr>
              <a:t>Long-term disease that leads to </a:t>
            </a:r>
            <a:r>
              <a:rPr lang="en-US" altLang="en-US" sz="2000" dirty="0">
                <a:solidFill>
                  <a:srgbClr val="FFFF00"/>
                </a:solidFill>
                <a:ea typeface="ＭＳ Ｐゴシック" panose="020B0600070205080204" pitchFamily="34" charset="-128"/>
              </a:rPr>
              <a:t>inflammation</a:t>
            </a:r>
            <a:r>
              <a:rPr lang="en-US" altLang="en-US" sz="2000" dirty="0">
                <a:ea typeface="ＭＳ Ｐゴシック" panose="020B0600070205080204" pitchFamily="34" charset="-128"/>
              </a:rPr>
              <a:t> of the joints and surrounding tissues</a:t>
            </a:r>
          </a:p>
          <a:p>
            <a:pPr lvl="1" algn="just"/>
            <a:r>
              <a:rPr lang="en-US" altLang="en-US" u="sng" dirty="0">
                <a:ea typeface="ＭＳ Ｐゴシック" panose="020B0600070205080204" pitchFamily="34" charset="-128"/>
              </a:rPr>
              <a:t>MS</a:t>
            </a:r>
            <a:r>
              <a:rPr lang="en-US" altLang="en-US" dirty="0">
                <a:ea typeface="ＭＳ Ｐゴシック" panose="020B0600070205080204" pitchFamily="34" charset="-128"/>
              </a:rPr>
              <a:t>- antibodies destroy the functions of the neurons in the brain and spinal cord</a:t>
            </a:r>
          </a:p>
          <a:p>
            <a:pPr lvl="1" algn="just"/>
            <a:endParaRPr lang="en-US" altLang="en-US" dirty="0">
              <a:ea typeface="ＭＳ Ｐゴシック" panose="020B0600070205080204" pitchFamily="34" charset="-128"/>
            </a:endParaRPr>
          </a:p>
          <a:p>
            <a:pPr lvl="1" algn="just"/>
            <a:r>
              <a:rPr lang="en-US" altLang="en-US" dirty="0">
                <a:ea typeface="ＭＳ Ｐゴシック" panose="020B0600070205080204" pitchFamily="34" charset="-128"/>
              </a:rPr>
              <a:t>Medications can be used to treat symptoms (ex: insulin injections for Type I diabetes) or suppress the immune system</a:t>
            </a:r>
          </a:p>
          <a:p>
            <a:pPr marL="0" indent="0">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65839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950" y="0"/>
            <a:ext cx="6457950" cy="969771"/>
          </a:xfrm>
        </p:spPr>
        <p:txBody>
          <a:bodyPr>
            <a:normAutofit/>
          </a:bodyPr>
          <a:lstStyle/>
          <a:p>
            <a:r>
              <a:rPr lang="en-US" sz="3600" b="1" dirty="0"/>
              <a:t>Allergies</a:t>
            </a:r>
          </a:p>
        </p:txBody>
      </p:sp>
      <p:sp>
        <p:nvSpPr>
          <p:cNvPr id="3" name="Content Placeholder 2"/>
          <p:cNvSpPr>
            <a:spLocks noGrp="1"/>
          </p:cNvSpPr>
          <p:nvPr>
            <p:ph idx="1"/>
          </p:nvPr>
        </p:nvSpPr>
        <p:spPr>
          <a:xfrm>
            <a:off x="0" y="1108591"/>
            <a:ext cx="9178290" cy="4986538"/>
          </a:xfrm>
        </p:spPr>
        <p:txBody>
          <a:bodyPr>
            <a:noAutofit/>
          </a:bodyPr>
          <a:lstStyle/>
          <a:p>
            <a:r>
              <a:rPr lang="en-US" sz="2400" b="1" i="1" u="sng" dirty="0" smtClean="0"/>
              <a:t>Allergies </a:t>
            </a:r>
            <a:r>
              <a:rPr lang="en-US" sz="2400" dirty="0" smtClean="0"/>
              <a:t>are overreactions </a:t>
            </a:r>
            <a:r>
              <a:rPr lang="en-US" sz="2400" dirty="0"/>
              <a:t>of the immune system to </a:t>
            </a:r>
            <a:r>
              <a:rPr lang="en-US" sz="2400" dirty="0" smtClean="0">
                <a:solidFill>
                  <a:srgbClr val="FFFF00"/>
                </a:solidFill>
              </a:rPr>
              <a:t>antigens</a:t>
            </a:r>
          </a:p>
          <a:p>
            <a:pPr lvl="1"/>
            <a:r>
              <a:rPr lang="en-US" sz="2200" dirty="0" smtClean="0"/>
              <a:t>Ex</a:t>
            </a:r>
            <a:r>
              <a:rPr lang="en-US" sz="2200" dirty="0"/>
              <a:t>: </a:t>
            </a:r>
            <a:r>
              <a:rPr lang="en-US" sz="2200" dirty="0">
                <a:solidFill>
                  <a:srgbClr val="FFFF00"/>
                </a:solidFill>
              </a:rPr>
              <a:t>allergens</a:t>
            </a:r>
            <a:r>
              <a:rPr lang="en-US" sz="2200" dirty="0"/>
              <a:t> (antigens that cause allergic reactions) include dust, mold, bee stings, pollen</a:t>
            </a:r>
          </a:p>
          <a:p>
            <a:pPr lvl="1"/>
            <a:endParaRPr lang="en-US" sz="2400" dirty="0" smtClean="0"/>
          </a:p>
          <a:p>
            <a:pPr lvl="1"/>
            <a:r>
              <a:rPr lang="en-US" sz="2400" dirty="0" smtClean="0"/>
              <a:t>When </a:t>
            </a:r>
            <a:r>
              <a:rPr lang="en-US" sz="2400" dirty="0"/>
              <a:t>allergy-causing antigens (allergens) enter the body, they attach themselves to </a:t>
            </a:r>
            <a:r>
              <a:rPr lang="en-US" sz="2400" b="1" dirty="0"/>
              <a:t>mast cells </a:t>
            </a:r>
            <a:r>
              <a:rPr lang="en-US" sz="2400" dirty="0"/>
              <a:t>(specialized immune cells that initiate the inflammatory response)</a:t>
            </a:r>
          </a:p>
          <a:p>
            <a:pPr lvl="1"/>
            <a:r>
              <a:rPr lang="en-US" sz="2400" dirty="0"/>
              <a:t>The activated mast cells release </a:t>
            </a:r>
            <a:r>
              <a:rPr lang="en-US" sz="2400" b="1" u="sng" dirty="0"/>
              <a:t>histamine</a:t>
            </a:r>
            <a:r>
              <a:rPr lang="en-US" sz="2400" dirty="0"/>
              <a:t> which increases blood flow and fluids to the surrounding area</a:t>
            </a:r>
          </a:p>
          <a:p>
            <a:pPr lvl="1"/>
            <a:r>
              <a:rPr lang="en-US" sz="2400" dirty="0"/>
              <a:t>The result is also </a:t>
            </a:r>
            <a:r>
              <a:rPr lang="en-US" sz="2400" b="1" dirty="0"/>
              <a:t>increased mucus production </a:t>
            </a:r>
            <a:r>
              <a:rPr lang="en-US" sz="2400" dirty="0"/>
              <a:t>in the respiratory system– this stimulates sneezing, watery eyes, runny nose and irritation</a:t>
            </a:r>
          </a:p>
          <a:p>
            <a:pPr lvl="1"/>
            <a:r>
              <a:rPr lang="en-US" sz="2400" dirty="0"/>
              <a:t>Medications include </a:t>
            </a:r>
            <a:r>
              <a:rPr lang="en-US" sz="2400" b="1" dirty="0">
                <a:solidFill>
                  <a:srgbClr val="FFFF00"/>
                </a:solidFill>
              </a:rPr>
              <a:t>antihistamines</a:t>
            </a:r>
            <a:r>
              <a:rPr lang="en-US" sz="2400" dirty="0"/>
              <a:t> that counter the effects of the histamines</a:t>
            </a:r>
          </a:p>
        </p:txBody>
      </p:sp>
    </p:spTree>
    <p:extLst>
      <p:ext uri="{BB962C8B-B14F-4D97-AF65-F5344CB8AC3E}">
        <p14:creationId xmlns:p14="http://schemas.microsoft.com/office/powerpoint/2010/main" val="22971973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5260" y="0"/>
            <a:ext cx="6377940" cy="1293028"/>
          </a:xfrm>
        </p:spPr>
        <p:txBody>
          <a:bodyPr/>
          <a:lstStyle/>
          <a:p>
            <a:r>
              <a:rPr lang="en-US" altLang="en-US" b="1" dirty="0" smtClean="0"/>
              <a:t>Integumentary system</a:t>
            </a:r>
          </a:p>
        </p:txBody>
      </p:sp>
      <p:sp>
        <p:nvSpPr>
          <p:cNvPr id="10243" name="Rectangle 3"/>
          <p:cNvSpPr>
            <a:spLocks noGrp="1" noChangeArrowheads="1"/>
          </p:cNvSpPr>
          <p:nvPr>
            <p:ph idx="1"/>
          </p:nvPr>
        </p:nvSpPr>
        <p:spPr>
          <a:xfrm>
            <a:off x="175260" y="1293028"/>
            <a:ext cx="7955280" cy="4069080"/>
          </a:xfrm>
        </p:spPr>
        <p:txBody>
          <a:bodyPr>
            <a:normAutofit/>
          </a:bodyPr>
          <a:lstStyle/>
          <a:p>
            <a:r>
              <a:rPr lang="en-US" altLang="en-US" sz="2400" dirty="0"/>
              <a:t>The </a:t>
            </a:r>
            <a:r>
              <a:rPr lang="en-US" altLang="en-US" sz="2400" dirty="0">
                <a:solidFill>
                  <a:srgbClr val="FFFF00"/>
                </a:solidFill>
              </a:rPr>
              <a:t>skin</a:t>
            </a:r>
            <a:r>
              <a:rPr lang="en-US" altLang="en-US" sz="2400" dirty="0"/>
              <a:t> is your largest organ</a:t>
            </a:r>
          </a:p>
          <a:p>
            <a:r>
              <a:rPr lang="en-US" altLang="en-US" sz="2400" dirty="0"/>
              <a:t>The skin along with your hair and nails make up the integumentary system</a:t>
            </a:r>
          </a:p>
        </p:txBody>
      </p:sp>
      <p:pic>
        <p:nvPicPr>
          <p:cNvPr id="7" name="Picture 2" descr="http://usercontent1.hubimg.com/9765156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280" y="2637575"/>
            <a:ext cx="4236720" cy="422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524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48" y="156210"/>
            <a:ext cx="7311839" cy="969771"/>
          </a:xfrm>
        </p:spPr>
        <p:txBody>
          <a:bodyPr>
            <a:noAutofit/>
          </a:bodyPr>
          <a:lstStyle/>
          <a:p>
            <a:r>
              <a:rPr lang="en-US" sz="3600" b="1" dirty="0"/>
              <a:t>Integumentary System</a:t>
            </a:r>
          </a:p>
        </p:txBody>
      </p:sp>
      <p:sp>
        <p:nvSpPr>
          <p:cNvPr id="3" name="Content Placeholder 2"/>
          <p:cNvSpPr>
            <a:spLocks noGrp="1"/>
          </p:cNvSpPr>
          <p:nvPr>
            <p:ph idx="1"/>
          </p:nvPr>
        </p:nvSpPr>
        <p:spPr>
          <a:xfrm>
            <a:off x="398962" y="862149"/>
            <a:ext cx="8298725" cy="5695405"/>
          </a:xfrm>
        </p:spPr>
        <p:txBody>
          <a:bodyPr>
            <a:noAutofit/>
          </a:bodyPr>
          <a:lstStyle/>
          <a:p>
            <a:r>
              <a:rPr lang="en-US" sz="2400" dirty="0" smtClean="0"/>
              <a:t>Functions: </a:t>
            </a:r>
          </a:p>
          <a:p>
            <a:pPr marL="914400" lvl="1" indent="-457200">
              <a:buFont typeface="+mj-lt"/>
              <a:buAutoNum type="arabicPeriod"/>
            </a:pPr>
            <a:r>
              <a:rPr lang="en-US" sz="2200" dirty="0" smtClean="0">
                <a:solidFill>
                  <a:srgbClr val="FFFF00"/>
                </a:solidFill>
              </a:rPr>
              <a:t>protection-</a:t>
            </a:r>
            <a:r>
              <a:rPr lang="en-US" sz="2200" dirty="0" smtClean="0"/>
              <a:t> </a:t>
            </a:r>
            <a:r>
              <a:rPr lang="en-US" sz="2200" dirty="0"/>
              <a:t>barrier against </a:t>
            </a:r>
            <a:r>
              <a:rPr lang="en-US" sz="2200" dirty="0" smtClean="0"/>
              <a:t>injury, infection, and radiation</a:t>
            </a:r>
          </a:p>
          <a:p>
            <a:pPr marL="914400" lvl="1" indent="-457200">
              <a:buFont typeface="+mj-lt"/>
              <a:buAutoNum type="arabicPeriod"/>
            </a:pPr>
            <a:r>
              <a:rPr lang="en-US" sz="2200" dirty="0" smtClean="0"/>
              <a:t>regulate </a:t>
            </a:r>
            <a:r>
              <a:rPr lang="en-US" sz="2200" dirty="0"/>
              <a:t>body </a:t>
            </a:r>
            <a:r>
              <a:rPr lang="en-US" sz="2200" dirty="0" smtClean="0"/>
              <a:t>temperature</a:t>
            </a:r>
          </a:p>
          <a:p>
            <a:pPr marL="914400" lvl="1" indent="-457200">
              <a:buFont typeface="+mj-lt"/>
              <a:buAutoNum type="arabicPeriod"/>
            </a:pPr>
            <a:r>
              <a:rPr lang="en-US" sz="2200" dirty="0" smtClean="0"/>
              <a:t>remove </a:t>
            </a:r>
            <a:r>
              <a:rPr lang="en-US" sz="2200" dirty="0"/>
              <a:t>waste products (acts as organ of </a:t>
            </a:r>
            <a:r>
              <a:rPr lang="en-US" sz="2200" dirty="0" smtClean="0"/>
              <a:t>excretion/detoxification)</a:t>
            </a:r>
            <a:endParaRPr lang="en-US" sz="2200" dirty="0"/>
          </a:p>
          <a:p>
            <a:r>
              <a:rPr lang="en-US" sz="2400" dirty="0"/>
              <a:t>Contains: sensory receptors for pressure, heat, cold and pain</a:t>
            </a:r>
          </a:p>
          <a:p>
            <a:r>
              <a:rPr lang="en-US" sz="2400" dirty="0"/>
              <a:t>How it regulates body temp:</a:t>
            </a:r>
          </a:p>
          <a:p>
            <a:pPr lvl="1"/>
            <a:r>
              <a:rPr lang="en-US" sz="2400" dirty="0"/>
              <a:t>When </a:t>
            </a:r>
            <a:r>
              <a:rPr lang="en-US" sz="2400" dirty="0" smtClean="0"/>
              <a:t>hot:</a:t>
            </a:r>
          </a:p>
          <a:p>
            <a:pPr lvl="3"/>
            <a:r>
              <a:rPr lang="en-US" sz="2000" dirty="0" smtClean="0"/>
              <a:t>sweat </a:t>
            </a:r>
            <a:r>
              <a:rPr lang="en-US" sz="2000" dirty="0"/>
              <a:t>glands produce sweat which, when evaporated, removes heat from the body</a:t>
            </a:r>
          </a:p>
          <a:p>
            <a:pPr lvl="3"/>
            <a:r>
              <a:rPr lang="en-US" sz="2000" dirty="0" smtClean="0"/>
              <a:t>blood </a:t>
            </a:r>
            <a:r>
              <a:rPr lang="en-US" sz="2000" dirty="0"/>
              <a:t>vessels dilate </a:t>
            </a:r>
            <a:r>
              <a:rPr lang="en-US" sz="2000" b="1" u="sng" dirty="0"/>
              <a:t>(vasodilation) </a:t>
            </a:r>
            <a:r>
              <a:rPr lang="en-US" sz="2000" dirty="0"/>
              <a:t>increasing surface area so that heat from core is released</a:t>
            </a:r>
          </a:p>
          <a:p>
            <a:pPr lvl="1"/>
            <a:r>
              <a:rPr lang="en-US" sz="2400" dirty="0"/>
              <a:t>When </a:t>
            </a:r>
            <a:r>
              <a:rPr lang="en-US" sz="2400" dirty="0" smtClean="0"/>
              <a:t>cold:</a:t>
            </a:r>
          </a:p>
          <a:p>
            <a:pPr lvl="3"/>
            <a:r>
              <a:rPr lang="en-US" sz="2000" dirty="0" smtClean="0"/>
              <a:t>blood </a:t>
            </a:r>
            <a:r>
              <a:rPr lang="en-US" sz="2000" dirty="0"/>
              <a:t>vessels constrict </a:t>
            </a:r>
            <a:r>
              <a:rPr lang="en-US" sz="2000" b="1" u="sng" dirty="0"/>
              <a:t>(vasoconstriction) </a:t>
            </a:r>
            <a:r>
              <a:rPr lang="en-US" sz="2000" dirty="0"/>
              <a:t>reducing surface area to conserve heat</a:t>
            </a:r>
          </a:p>
        </p:txBody>
      </p:sp>
    </p:spTree>
    <p:extLst>
      <p:ext uri="{BB962C8B-B14F-4D97-AF65-F5344CB8AC3E}">
        <p14:creationId xmlns:p14="http://schemas.microsoft.com/office/powerpoint/2010/main" val="24636470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0" name="Picture 2" descr="http://intranet.tdmu.edu.ua/data/kafedra/internal/normal_phiz/classes_stud/en/med/lik/2%20course/4%20Cycle%20Physiology%20of%20breathing/02%20%20Regulation%20of%20breathing.files/image05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19100"/>
            <a:ext cx="9236939"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0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6255218"/>
              </p:ext>
            </p:extLst>
          </p:nvPr>
        </p:nvGraphicFramePr>
        <p:xfrm>
          <a:off x="0" y="0"/>
          <a:ext cx="9143999" cy="6858000"/>
        </p:xfrm>
        <a:graphic>
          <a:graphicData uri="http://schemas.openxmlformats.org/drawingml/2006/table">
            <a:tbl>
              <a:tblPr firstRow="1" bandRow="1">
                <a:tableStyleId>{5C22544A-7EE6-4342-B048-85BDC9FD1C3A}</a:tableStyleId>
              </a:tblPr>
              <a:tblGrid>
                <a:gridCol w="1225278">
                  <a:extLst>
                    <a:ext uri="{9D8B030D-6E8A-4147-A177-3AD203B41FA5}">
                      <a16:colId xmlns:a16="http://schemas.microsoft.com/office/drawing/2014/main" val="20000"/>
                    </a:ext>
                  </a:extLst>
                </a:gridCol>
                <a:gridCol w="3605115">
                  <a:extLst>
                    <a:ext uri="{9D8B030D-6E8A-4147-A177-3AD203B41FA5}">
                      <a16:colId xmlns:a16="http://schemas.microsoft.com/office/drawing/2014/main" val="20001"/>
                    </a:ext>
                  </a:extLst>
                </a:gridCol>
                <a:gridCol w="4313606">
                  <a:extLst>
                    <a:ext uri="{9D8B030D-6E8A-4147-A177-3AD203B41FA5}">
                      <a16:colId xmlns:a16="http://schemas.microsoft.com/office/drawing/2014/main" val="20002"/>
                    </a:ext>
                  </a:extLst>
                </a:gridCol>
              </a:tblGrid>
              <a:tr h="351104">
                <a:tc>
                  <a:txBody>
                    <a:bodyPr/>
                    <a:lstStyle/>
                    <a:p>
                      <a:r>
                        <a:rPr lang="en-US" sz="1400" dirty="0" smtClean="0"/>
                        <a:t>SYSTEM</a:t>
                      </a:r>
                      <a:endParaRPr lang="en-US" sz="1400" dirty="0"/>
                    </a:p>
                  </a:txBody>
                  <a:tcPr marL="68580" marR="68580" marT="34290" marB="34290"/>
                </a:tc>
                <a:tc>
                  <a:txBody>
                    <a:bodyPr/>
                    <a:lstStyle/>
                    <a:p>
                      <a:r>
                        <a:rPr lang="en-US" sz="1400" dirty="0" smtClean="0"/>
                        <a:t>MAJOR</a:t>
                      </a:r>
                      <a:r>
                        <a:rPr lang="en-US" sz="1400" baseline="0" dirty="0" smtClean="0"/>
                        <a:t> TISSUES &amp; ORGANS</a:t>
                      </a:r>
                      <a:endParaRPr lang="en-US" sz="1400" dirty="0"/>
                    </a:p>
                  </a:txBody>
                  <a:tcPr marL="68580" marR="68580" marT="34290" marB="34290"/>
                </a:tc>
                <a:tc>
                  <a:txBody>
                    <a:bodyPr/>
                    <a:lstStyle/>
                    <a:p>
                      <a:r>
                        <a:rPr lang="en-US" sz="1400" dirty="0" smtClean="0"/>
                        <a:t>PRIMARY FUNCTION</a:t>
                      </a:r>
                      <a:endParaRPr lang="en-US" sz="1400" dirty="0"/>
                    </a:p>
                  </a:txBody>
                  <a:tcPr marL="68580" marR="68580" marT="34290" marB="34290"/>
                </a:tc>
                <a:extLst>
                  <a:ext uri="{0D108BD9-81ED-4DB2-BD59-A6C34878D82A}">
                    <a16:rowId xmlns:a16="http://schemas.microsoft.com/office/drawing/2014/main" val="10000"/>
                  </a:ext>
                </a:extLst>
              </a:tr>
              <a:tr h="727284">
                <a:tc>
                  <a:txBody>
                    <a:bodyPr/>
                    <a:lstStyle/>
                    <a:p>
                      <a:r>
                        <a:rPr lang="en-US" sz="1100" b="1" dirty="0" smtClean="0"/>
                        <a:t>Circulatory</a:t>
                      </a:r>
                      <a:endParaRPr lang="en-US" sz="1100" b="1" dirty="0"/>
                    </a:p>
                  </a:txBody>
                  <a:tcPr marL="68580" marR="68580" marT="34290" marB="34290"/>
                </a:tc>
                <a:tc>
                  <a:txBody>
                    <a:bodyPr/>
                    <a:lstStyle/>
                    <a:p>
                      <a:r>
                        <a:rPr lang="en-US" sz="1100" dirty="0" smtClean="0"/>
                        <a:t>Heart, blood vessels,</a:t>
                      </a:r>
                      <a:r>
                        <a:rPr lang="en-US" sz="1100" baseline="0" dirty="0" smtClean="0"/>
                        <a:t> blood, lymph nodes, lymphatic vessels</a:t>
                      </a:r>
                      <a:endParaRPr lang="en-US" sz="1100" dirty="0"/>
                    </a:p>
                  </a:txBody>
                  <a:tcPr marL="68580" marR="68580" marT="34290" marB="34290"/>
                </a:tc>
                <a:tc>
                  <a:txBody>
                    <a:bodyPr/>
                    <a:lstStyle/>
                    <a:p>
                      <a:r>
                        <a:rPr lang="en-US" sz="1100" dirty="0" smtClean="0"/>
                        <a:t>Transports</a:t>
                      </a:r>
                      <a:r>
                        <a:rPr lang="en-US" sz="1100" baseline="0" dirty="0" smtClean="0"/>
                        <a:t> oxygen, nutrients, wastes; helps regulate body temperature; collects fluid lost from blood vessels and returns it to the circulatory system</a:t>
                      </a:r>
                      <a:endParaRPr lang="en-US" sz="1100" dirty="0"/>
                    </a:p>
                  </a:txBody>
                  <a:tcPr marL="68580" marR="68580" marT="34290" marB="34290"/>
                </a:tc>
                <a:extLst>
                  <a:ext uri="{0D108BD9-81ED-4DB2-BD59-A6C34878D82A}">
                    <a16:rowId xmlns:a16="http://schemas.microsoft.com/office/drawing/2014/main" val="10001"/>
                  </a:ext>
                </a:extLst>
              </a:tr>
              <a:tr h="693591">
                <a:tc>
                  <a:txBody>
                    <a:bodyPr/>
                    <a:lstStyle/>
                    <a:p>
                      <a:r>
                        <a:rPr lang="en-US" sz="1100" b="1" dirty="0" smtClean="0"/>
                        <a:t>Digestive</a:t>
                      </a:r>
                      <a:endParaRPr lang="en-US" sz="1100" b="1" dirty="0"/>
                    </a:p>
                  </a:txBody>
                  <a:tcPr marL="68580" marR="68580" marT="34290" marB="34290"/>
                </a:tc>
                <a:tc>
                  <a:txBody>
                    <a:bodyPr/>
                    <a:lstStyle/>
                    <a:p>
                      <a:r>
                        <a:rPr lang="en-US" sz="1100" dirty="0" smtClean="0"/>
                        <a:t>Mouth, pharynx, esophagus, stomach, small/large intestines, pancreas, gallbladder, liver</a:t>
                      </a:r>
                      <a:endParaRPr lang="en-US" sz="1100" dirty="0"/>
                    </a:p>
                  </a:txBody>
                  <a:tcPr marL="68580" marR="68580" marT="34290" marB="34290"/>
                </a:tc>
                <a:tc>
                  <a:txBody>
                    <a:bodyPr/>
                    <a:lstStyle/>
                    <a:p>
                      <a:r>
                        <a:rPr lang="en-US" sz="1100" dirty="0" smtClean="0"/>
                        <a:t>Breaks down and absorbs nutrients,</a:t>
                      </a:r>
                      <a:r>
                        <a:rPr lang="en-US" sz="1100" baseline="0" dirty="0" smtClean="0"/>
                        <a:t> salts and water; eliminates some wastes</a:t>
                      </a:r>
                      <a:endParaRPr lang="en-US" sz="1100" dirty="0"/>
                    </a:p>
                  </a:txBody>
                  <a:tcPr marL="68580" marR="68580" marT="34290" marB="34290"/>
                </a:tc>
                <a:extLst>
                  <a:ext uri="{0D108BD9-81ED-4DB2-BD59-A6C34878D82A}">
                    <a16:rowId xmlns:a16="http://schemas.microsoft.com/office/drawing/2014/main" val="10002"/>
                  </a:ext>
                </a:extLst>
              </a:tr>
              <a:tr h="490138">
                <a:tc>
                  <a:txBody>
                    <a:bodyPr/>
                    <a:lstStyle/>
                    <a:p>
                      <a:r>
                        <a:rPr lang="en-US" sz="1100" b="1" dirty="0" smtClean="0"/>
                        <a:t>Endocrine</a:t>
                      </a:r>
                      <a:endParaRPr lang="en-US" sz="1100" b="1" dirty="0"/>
                    </a:p>
                  </a:txBody>
                  <a:tcPr marL="68580" marR="68580" marT="34290" marB="34290"/>
                </a:tc>
                <a:tc>
                  <a:txBody>
                    <a:bodyPr/>
                    <a:lstStyle/>
                    <a:p>
                      <a:r>
                        <a:rPr lang="en-US" sz="1100" dirty="0" smtClean="0"/>
                        <a:t>Hypothalamus, pituitary, thyroid,</a:t>
                      </a:r>
                      <a:r>
                        <a:rPr lang="en-US" sz="1100" baseline="0" dirty="0" smtClean="0"/>
                        <a:t> parathyroid, adrenal glands, pancreas, ovaries, testes</a:t>
                      </a:r>
                      <a:endParaRPr lang="en-US" sz="1100" dirty="0"/>
                    </a:p>
                  </a:txBody>
                  <a:tcPr marL="68580" marR="68580" marT="34290" marB="34290"/>
                </a:tc>
                <a:tc>
                  <a:txBody>
                    <a:bodyPr/>
                    <a:lstStyle/>
                    <a:p>
                      <a:r>
                        <a:rPr lang="en-US" sz="1100" dirty="0" smtClean="0"/>
                        <a:t>Influences growth,</a:t>
                      </a:r>
                      <a:r>
                        <a:rPr lang="en-US" sz="1100" baseline="0" dirty="0" smtClean="0"/>
                        <a:t> development, metabolism; helps maintain homeostasis</a:t>
                      </a:r>
                      <a:endParaRPr lang="en-US" sz="1100" dirty="0"/>
                    </a:p>
                  </a:txBody>
                  <a:tcPr marL="68580" marR="68580" marT="34290" marB="34290"/>
                </a:tc>
                <a:extLst>
                  <a:ext uri="{0D108BD9-81ED-4DB2-BD59-A6C34878D82A}">
                    <a16:rowId xmlns:a16="http://schemas.microsoft.com/office/drawing/2014/main" val="10003"/>
                  </a:ext>
                </a:extLst>
              </a:tr>
              <a:tr h="351104">
                <a:tc>
                  <a:txBody>
                    <a:bodyPr/>
                    <a:lstStyle/>
                    <a:p>
                      <a:r>
                        <a:rPr lang="en-US" sz="1100" b="1" dirty="0" smtClean="0"/>
                        <a:t>Excretory</a:t>
                      </a:r>
                      <a:endParaRPr lang="en-US" sz="1100" b="1" dirty="0"/>
                    </a:p>
                  </a:txBody>
                  <a:tcPr marL="68580" marR="68580" marT="34290" marB="34290"/>
                </a:tc>
                <a:tc>
                  <a:txBody>
                    <a:bodyPr/>
                    <a:lstStyle/>
                    <a:p>
                      <a:r>
                        <a:rPr lang="en-US" sz="1100" dirty="0" smtClean="0"/>
                        <a:t>skin,</a:t>
                      </a:r>
                      <a:r>
                        <a:rPr lang="en-US" sz="1100" baseline="0" dirty="0" smtClean="0"/>
                        <a:t> lungs, kidneys, bladder</a:t>
                      </a:r>
                      <a:endParaRPr lang="en-US" sz="1100" dirty="0"/>
                    </a:p>
                  </a:txBody>
                  <a:tcPr marL="68580" marR="68580" marT="34290" marB="34290"/>
                </a:tc>
                <a:tc>
                  <a:txBody>
                    <a:bodyPr/>
                    <a:lstStyle/>
                    <a:p>
                      <a:r>
                        <a:rPr lang="en-US" sz="1100" dirty="0" smtClean="0"/>
                        <a:t>Eliminates</a:t>
                      </a:r>
                      <a:r>
                        <a:rPr lang="en-US" sz="1100" baseline="0" dirty="0" smtClean="0"/>
                        <a:t> waste products; helps maintain homeostasis</a:t>
                      </a:r>
                      <a:endParaRPr lang="en-US" sz="1100" dirty="0"/>
                    </a:p>
                  </a:txBody>
                  <a:tcPr marL="68580" marR="68580" marT="34290" marB="34290"/>
                </a:tc>
                <a:extLst>
                  <a:ext uri="{0D108BD9-81ED-4DB2-BD59-A6C34878D82A}">
                    <a16:rowId xmlns:a16="http://schemas.microsoft.com/office/drawing/2014/main" val="10004"/>
                  </a:ext>
                </a:extLst>
              </a:tr>
              <a:tr h="490138">
                <a:tc>
                  <a:txBody>
                    <a:bodyPr/>
                    <a:lstStyle/>
                    <a:p>
                      <a:r>
                        <a:rPr lang="en-US" sz="1100" b="1" dirty="0" smtClean="0"/>
                        <a:t>Immune</a:t>
                      </a:r>
                      <a:endParaRPr lang="en-US" sz="1100" b="1" dirty="0"/>
                    </a:p>
                  </a:txBody>
                  <a:tcPr marL="68580" marR="68580" marT="34290" marB="34290"/>
                </a:tc>
                <a:tc>
                  <a:txBody>
                    <a:bodyPr/>
                    <a:lstStyle/>
                    <a:p>
                      <a:r>
                        <a:rPr lang="en-US" sz="1100" dirty="0" smtClean="0"/>
                        <a:t>White blood cells, thymus, spleen</a:t>
                      </a:r>
                      <a:r>
                        <a:rPr lang="en-US" sz="1100" baseline="0" dirty="0" smtClean="0"/>
                        <a:t> </a:t>
                      </a:r>
                      <a:endParaRPr lang="en-US" sz="1100" dirty="0"/>
                    </a:p>
                  </a:txBody>
                  <a:tcPr marL="68580" marR="68580" marT="34290" marB="34290"/>
                </a:tc>
                <a:tc>
                  <a:txBody>
                    <a:bodyPr/>
                    <a:lstStyle/>
                    <a:p>
                      <a:r>
                        <a:rPr lang="en-US" sz="1100" dirty="0" smtClean="0"/>
                        <a:t>Protects against disease;</a:t>
                      </a:r>
                      <a:r>
                        <a:rPr lang="en-US" sz="1100" baseline="0" dirty="0" smtClean="0"/>
                        <a:t> stores and generates white blood cells </a:t>
                      </a:r>
                      <a:endParaRPr lang="en-US" sz="1100" dirty="0"/>
                    </a:p>
                  </a:txBody>
                  <a:tcPr marL="68580" marR="68580" marT="34290" marB="34290"/>
                </a:tc>
                <a:extLst>
                  <a:ext uri="{0D108BD9-81ED-4DB2-BD59-A6C34878D82A}">
                    <a16:rowId xmlns:a16="http://schemas.microsoft.com/office/drawing/2014/main" val="10005"/>
                  </a:ext>
                </a:extLst>
              </a:tr>
              <a:tr h="490138">
                <a:tc>
                  <a:txBody>
                    <a:bodyPr/>
                    <a:lstStyle/>
                    <a:p>
                      <a:r>
                        <a:rPr lang="en-US" sz="1100" b="1" dirty="0" smtClean="0"/>
                        <a:t>Integumentary</a:t>
                      </a:r>
                      <a:endParaRPr lang="en-US" sz="1100" b="1" dirty="0"/>
                    </a:p>
                  </a:txBody>
                  <a:tcPr marL="68580" marR="68580" marT="34290" marB="34290"/>
                </a:tc>
                <a:tc>
                  <a:txBody>
                    <a:bodyPr/>
                    <a:lstStyle/>
                    <a:p>
                      <a:r>
                        <a:rPr lang="en-US" sz="1100" dirty="0" smtClean="0"/>
                        <a:t>Skin, hairs, nails, sweat and oil</a:t>
                      </a:r>
                      <a:r>
                        <a:rPr lang="en-US" sz="1100" baseline="0" dirty="0" smtClean="0"/>
                        <a:t> glands</a:t>
                      </a:r>
                      <a:endParaRPr lang="en-US" sz="1100" dirty="0"/>
                    </a:p>
                  </a:txBody>
                  <a:tcPr marL="68580" marR="68580" marT="34290" marB="34290"/>
                </a:tc>
                <a:tc>
                  <a:txBody>
                    <a:bodyPr/>
                    <a:lstStyle/>
                    <a:p>
                      <a:r>
                        <a:rPr lang="en-US" sz="1100" dirty="0" smtClean="0"/>
                        <a:t>Acts as a barrier against infection,</a:t>
                      </a:r>
                      <a:r>
                        <a:rPr lang="en-US" sz="1100" baseline="0" dirty="0" smtClean="0"/>
                        <a:t> injury, UV radiation; helps regulate body temperature </a:t>
                      </a:r>
                      <a:endParaRPr lang="en-US" sz="1100" dirty="0"/>
                    </a:p>
                  </a:txBody>
                  <a:tcPr marL="68580" marR="68580" marT="34290" marB="34290"/>
                </a:tc>
                <a:extLst>
                  <a:ext uri="{0D108BD9-81ED-4DB2-BD59-A6C34878D82A}">
                    <a16:rowId xmlns:a16="http://schemas.microsoft.com/office/drawing/2014/main" val="10006"/>
                  </a:ext>
                </a:extLst>
              </a:tr>
              <a:tr h="693591">
                <a:tc>
                  <a:txBody>
                    <a:bodyPr/>
                    <a:lstStyle/>
                    <a:p>
                      <a:r>
                        <a:rPr lang="en-US" sz="1100" b="1" dirty="0" smtClean="0"/>
                        <a:t>Muscular</a:t>
                      </a:r>
                      <a:endParaRPr lang="en-US" sz="1100" b="1" dirty="0"/>
                    </a:p>
                  </a:txBody>
                  <a:tcPr marL="68580" marR="68580" marT="34290" marB="34290"/>
                </a:tc>
                <a:tc>
                  <a:txBody>
                    <a:bodyPr/>
                    <a:lstStyle/>
                    <a:p>
                      <a:r>
                        <a:rPr lang="en-US" sz="1100" dirty="0" smtClean="0"/>
                        <a:t>Skeletal, smooth</a:t>
                      </a:r>
                      <a:r>
                        <a:rPr lang="en-US" sz="1100" baseline="0" dirty="0" smtClean="0"/>
                        <a:t> and cardiac muscles</a:t>
                      </a:r>
                      <a:endParaRPr lang="en-US" sz="1100" dirty="0"/>
                    </a:p>
                  </a:txBody>
                  <a:tcPr marL="68580" marR="68580" marT="34290" marB="34290"/>
                </a:tc>
                <a:tc>
                  <a:txBody>
                    <a:bodyPr/>
                    <a:lstStyle/>
                    <a:p>
                      <a:r>
                        <a:rPr lang="en-US" sz="1100" dirty="0" smtClean="0"/>
                        <a:t>Produces voluntary and involuntary movements; helps</a:t>
                      </a:r>
                      <a:r>
                        <a:rPr lang="en-US" sz="1100" baseline="0" dirty="0" smtClean="0"/>
                        <a:t> to circulate blood and move food through the digestive system</a:t>
                      </a:r>
                      <a:endParaRPr lang="en-US" sz="1100" dirty="0"/>
                    </a:p>
                  </a:txBody>
                  <a:tcPr marL="68580" marR="68580" marT="34290" marB="34290"/>
                </a:tc>
                <a:extLst>
                  <a:ext uri="{0D108BD9-81ED-4DB2-BD59-A6C34878D82A}">
                    <a16:rowId xmlns:a16="http://schemas.microsoft.com/office/drawing/2014/main" val="10007"/>
                  </a:ext>
                </a:extLst>
              </a:tr>
              <a:tr h="490138">
                <a:tc>
                  <a:txBody>
                    <a:bodyPr/>
                    <a:lstStyle/>
                    <a:p>
                      <a:r>
                        <a:rPr lang="en-US" sz="1100" b="1" dirty="0" smtClean="0"/>
                        <a:t>Nervous</a:t>
                      </a:r>
                      <a:endParaRPr lang="en-US" sz="1100" b="1" dirty="0"/>
                    </a:p>
                  </a:txBody>
                  <a:tcPr marL="68580" marR="68580" marT="34290" marB="34290"/>
                </a:tc>
                <a:tc>
                  <a:txBody>
                    <a:bodyPr/>
                    <a:lstStyle/>
                    <a:p>
                      <a:r>
                        <a:rPr lang="en-US" sz="1100" dirty="0" smtClean="0"/>
                        <a:t>Brain, spinal cord, peripheral nervous </a:t>
                      </a:r>
                      <a:endParaRPr lang="en-US" sz="1100" dirty="0"/>
                    </a:p>
                  </a:txBody>
                  <a:tcPr marL="68580" marR="68580" marT="34290" marB="34290"/>
                </a:tc>
                <a:tc>
                  <a:txBody>
                    <a:bodyPr/>
                    <a:lstStyle/>
                    <a:p>
                      <a:r>
                        <a:rPr lang="en-US" sz="1100" dirty="0" smtClean="0"/>
                        <a:t>Regulate body’s response to changes in internal and external</a:t>
                      </a:r>
                      <a:r>
                        <a:rPr lang="en-US" sz="1100" baseline="0" dirty="0" smtClean="0"/>
                        <a:t> environment; processes information</a:t>
                      </a:r>
                      <a:endParaRPr lang="en-US" sz="1100" dirty="0"/>
                    </a:p>
                  </a:txBody>
                  <a:tcPr marL="68580" marR="68580" marT="34290" marB="34290"/>
                </a:tc>
                <a:extLst>
                  <a:ext uri="{0D108BD9-81ED-4DB2-BD59-A6C34878D82A}">
                    <a16:rowId xmlns:a16="http://schemas.microsoft.com/office/drawing/2014/main" val="10008"/>
                  </a:ext>
                </a:extLst>
              </a:tr>
              <a:tr h="897045">
                <a:tc>
                  <a:txBody>
                    <a:bodyPr/>
                    <a:lstStyle/>
                    <a:p>
                      <a:r>
                        <a:rPr lang="en-US" sz="1100" b="1" dirty="0" smtClean="0"/>
                        <a:t>Reproductive</a:t>
                      </a:r>
                      <a:endParaRPr lang="en-US" sz="1100" b="1" dirty="0"/>
                    </a:p>
                  </a:txBody>
                  <a:tcPr marL="68580" marR="68580" marT="34290" marB="34290"/>
                </a:tc>
                <a:tc>
                  <a:txBody>
                    <a:bodyPr/>
                    <a:lstStyle/>
                    <a:p>
                      <a:r>
                        <a:rPr lang="en-US" sz="1100" dirty="0" smtClean="0"/>
                        <a:t>Male: testes, penis, associated ducts</a:t>
                      </a:r>
                      <a:r>
                        <a:rPr lang="en-US" sz="1100" baseline="0" dirty="0" smtClean="0"/>
                        <a:t> and glands</a:t>
                      </a:r>
                    </a:p>
                    <a:p>
                      <a:r>
                        <a:rPr lang="en-US" sz="1100" baseline="0" dirty="0" smtClean="0"/>
                        <a:t>Female: ovaries, fallopian tubes, uterus, vagina</a:t>
                      </a:r>
                      <a:endParaRPr lang="en-US" sz="1100" dirty="0"/>
                    </a:p>
                  </a:txBody>
                  <a:tcPr marL="68580" marR="68580" marT="34290" marB="34290"/>
                </a:tc>
                <a:tc>
                  <a:txBody>
                    <a:bodyPr/>
                    <a:lstStyle/>
                    <a:p>
                      <a:r>
                        <a:rPr lang="en-US" sz="1100" dirty="0" smtClean="0"/>
                        <a:t>Produces reproductive</a:t>
                      </a:r>
                      <a:r>
                        <a:rPr lang="en-US" sz="1100" baseline="0" dirty="0" smtClean="0"/>
                        <a:t> cells; in females, provides environment for embryo</a:t>
                      </a:r>
                      <a:endParaRPr lang="en-US" sz="1100" dirty="0"/>
                    </a:p>
                  </a:txBody>
                  <a:tcPr marL="68580" marR="68580" marT="34290" marB="34290"/>
                </a:tc>
                <a:extLst>
                  <a:ext uri="{0D108BD9-81ED-4DB2-BD59-A6C34878D82A}">
                    <a16:rowId xmlns:a16="http://schemas.microsoft.com/office/drawing/2014/main" val="10009"/>
                  </a:ext>
                </a:extLst>
              </a:tr>
              <a:tr h="490138">
                <a:tc>
                  <a:txBody>
                    <a:bodyPr/>
                    <a:lstStyle/>
                    <a:p>
                      <a:r>
                        <a:rPr lang="en-US" sz="1100" b="1" dirty="0" smtClean="0"/>
                        <a:t>Respiratory</a:t>
                      </a:r>
                      <a:endParaRPr lang="en-US" sz="1100" b="1" dirty="0"/>
                    </a:p>
                  </a:txBody>
                  <a:tcPr marL="68580" marR="68580" marT="34290" marB="34290"/>
                </a:tc>
                <a:tc>
                  <a:txBody>
                    <a:bodyPr/>
                    <a:lstStyle/>
                    <a:p>
                      <a:r>
                        <a:rPr lang="en-US" sz="1100" dirty="0" smtClean="0"/>
                        <a:t>Nose, sinuses, pharynx, larynx, trachea, lungs</a:t>
                      </a:r>
                      <a:endParaRPr lang="en-US" sz="1100" dirty="0"/>
                    </a:p>
                  </a:txBody>
                  <a:tcPr marL="68580" marR="68580" marT="34290" marB="34290"/>
                </a:tc>
                <a:tc>
                  <a:txBody>
                    <a:bodyPr/>
                    <a:lstStyle/>
                    <a:p>
                      <a:r>
                        <a:rPr lang="en-US" sz="1100" dirty="0" smtClean="0"/>
                        <a:t>Brings in oxygen for</a:t>
                      </a:r>
                      <a:r>
                        <a:rPr lang="en-US" sz="1100" baseline="0" dirty="0" smtClean="0"/>
                        <a:t> cells; expels carbon dioxide and water vapor</a:t>
                      </a:r>
                    </a:p>
                  </a:txBody>
                  <a:tcPr marL="68580" marR="68580" marT="34290" marB="34290"/>
                </a:tc>
                <a:extLst>
                  <a:ext uri="{0D108BD9-81ED-4DB2-BD59-A6C34878D82A}">
                    <a16:rowId xmlns:a16="http://schemas.microsoft.com/office/drawing/2014/main" val="10010"/>
                  </a:ext>
                </a:extLst>
              </a:tr>
              <a:tr h="693591">
                <a:tc>
                  <a:txBody>
                    <a:bodyPr/>
                    <a:lstStyle/>
                    <a:p>
                      <a:r>
                        <a:rPr lang="en-US" sz="1100" b="1" dirty="0" smtClean="0"/>
                        <a:t>Skeletal</a:t>
                      </a:r>
                      <a:endParaRPr lang="en-US" sz="1100" b="1" dirty="0"/>
                    </a:p>
                  </a:txBody>
                  <a:tcPr marL="68580" marR="68580" marT="34290" marB="34290"/>
                </a:tc>
                <a:tc>
                  <a:txBody>
                    <a:bodyPr/>
                    <a:lstStyle/>
                    <a:p>
                      <a:r>
                        <a:rPr lang="en-US" sz="1100" dirty="0" smtClean="0"/>
                        <a:t>Bones, cartilage, ligaments, tendons</a:t>
                      </a:r>
                      <a:endParaRPr lang="en-US" sz="1100" dirty="0"/>
                    </a:p>
                  </a:txBody>
                  <a:tcPr marL="68580" marR="68580" marT="34290" marB="34290"/>
                </a:tc>
                <a:tc>
                  <a:txBody>
                    <a:bodyPr/>
                    <a:lstStyle/>
                    <a:p>
                      <a:r>
                        <a:rPr lang="en-US" sz="1100" baseline="0" dirty="0" smtClean="0"/>
                        <a:t>Supports and protects vital organs; allows movement; stores minerals; serves as the site for red blood cell production </a:t>
                      </a:r>
                    </a:p>
                  </a:txBody>
                  <a:tcPr marL="68580" marR="68580" marT="34290" marB="3429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94194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37475"/>
            <a:ext cx="9037320" cy="6895475"/>
          </a:xfrm>
          <a:prstGeom prst="rect">
            <a:avLst/>
          </a:prstGeom>
        </p:spPr>
      </p:pic>
    </p:spTree>
    <p:extLst>
      <p:ext uri="{BB962C8B-B14F-4D97-AF65-F5344CB8AC3E}">
        <p14:creationId xmlns:p14="http://schemas.microsoft.com/office/powerpoint/2010/main" val="1916166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07473"/>
            <a:ext cx="6377940" cy="1293028"/>
          </a:xfrm>
        </p:spPr>
        <p:txBody>
          <a:bodyPr>
            <a:noAutofit/>
          </a:bodyPr>
          <a:lstStyle/>
          <a:p>
            <a:pPr algn="ctr"/>
            <a:r>
              <a:rPr lang="en-US" sz="6600" b="1" dirty="0" smtClean="0"/>
              <a:t>How do organisms regulate their body temperature?</a:t>
            </a:r>
            <a:endParaRPr lang="en-US" sz="6600" b="1" dirty="0"/>
          </a:p>
        </p:txBody>
      </p:sp>
    </p:spTree>
    <p:extLst>
      <p:ext uri="{BB962C8B-B14F-4D97-AF65-F5344CB8AC3E}">
        <p14:creationId xmlns:p14="http://schemas.microsoft.com/office/powerpoint/2010/main" val="3044429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csus.edu/indiv/l/loom/wk%208/endotherm.jpg"/>
          <p:cNvPicPr>
            <a:picLocks noChangeAspect="1" noChangeArrowheads="1"/>
          </p:cNvPicPr>
          <p:nvPr/>
        </p:nvPicPr>
        <p:blipFill rotWithShape="1">
          <a:blip r:embed="rId2">
            <a:extLst>
              <a:ext uri="{28A0092B-C50C-407E-A947-70E740481C1C}">
                <a14:useLocalDpi xmlns:a14="http://schemas.microsoft.com/office/drawing/2010/main" val="0"/>
              </a:ext>
            </a:extLst>
          </a:blip>
          <a:srcRect b="5448"/>
          <a:stretch/>
        </p:blipFill>
        <p:spPr bwMode="auto">
          <a:xfrm>
            <a:off x="457201" y="1"/>
            <a:ext cx="8092440" cy="6889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79515" y="165549"/>
            <a:ext cx="1925527" cy="461665"/>
          </a:xfrm>
          <a:prstGeom prst="rect">
            <a:avLst/>
          </a:prstGeom>
        </p:spPr>
        <p:txBody>
          <a:bodyPr wrap="none">
            <a:spAutoFit/>
          </a:bodyPr>
          <a:lstStyle/>
          <a:p>
            <a:r>
              <a:rPr lang="en-US" sz="2400" b="1" dirty="0" smtClean="0">
                <a:solidFill>
                  <a:schemeClr val="bg1"/>
                </a:solidFill>
              </a:rPr>
              <a:t>Endotherms</a:t>
            </a:r>
            <a:endParaRPr lang="en-US" sz="2400" dirty="0">
              <a:solidFill>
                <a:schemeClr val="bg1"/>
              </a:solidFill>
            </a:endParaRPr>
          </a:p>
        </p:txBody>
      </p:sp>
    </p:spTree>
    <p:extLst>
      <p:ext uri="{BB962C8B-B14F-4D97-AF65-F5344CB8AC3E}">
        <p14:creationId xmlns:p14="http://schemas.microsoft.com/office/powerpoint/2010/main" val="3088015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723" y="3082383"/>
            <a:ext cx="4779253" cy="56331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http://www.csus.edu/indiv/l/loom/wk%208/ectotherm.jpg"/>
          <p:cNvPicPr>
            <a:picLocks noChangeAspect="1" noChangeArrowheads="1"/>
          </p:cNvPicPr>
          <p:nvPr/>
        </p:nvPicPr>
        <p:blipFill rotWithShape="1">
          <a:blip r:embed="rId2">
            <a:extLst>
              <a:ext uri="{28A0092B-C50C-407E-A947-70E740481C1C}">
                <a14:useLocalDpi xmlns:a14="http://schemas.microsoft.com/office/drawing/2010/main" val="0"/>
              </a:ext>
            </a:extLst>
          </a:blip>
          <a:srcRect b="5249"/>
          <a:stretch/>
        </p:blipFill>
        <p:spPr bwMode="auto">
          <a:xfrm>
            <a:off x="-41487" y="0"/>
            <a:ext cx="9185487"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83070" y="146422"/>
            <a:ext cx="1827744" cy="461665"/>
          </a:xfrm>
          <a:prstGeom prst="rect">
            <a:avLst/>
          </a:prstGeom>
        </p:spPr>
        <p:txBody>
          <a:bodyPr wrap="none">
            <a:spAutoFit/>
          </a:bodyPr>
          <a:lstStyle/>
          <a:p>
            <a:r>
              <a:rPr lang="en-US" sz="2400" b="1" dirty="0" smtClean="0">
                <a:solidFill>
                  <a:schemeClr val="bg1"/>
                </a:solidFill>
              </a:rPr>
              <a:t>Ectotherms</a:t>
            </a:r>
            <a:endParaRPr lang="en-US" sz="2400" dirty="0">
              <a:solidFill>
                <a:schemeClr val="bg1"/>
              </a:solidFill>
            </a:endParaRPr>
          </a:p>
        </p:txBody>
      </p:sp>
    </p:spTree>
    <p:extLst>
      <p:ext uri="{BB962C8B-B14F-4D97-AF65-F5344CB8AC3E}">
        <p14:creationId xmlns:p14="http://schemas.microsoft.com/office/powerpoint/2010/main" val="152470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41"/>
          <a:stretch/>
        </p:blipFill>
        <p:spPr>
          <a:xfrm>
            <a:off x="1369563" y="94700"/>
            <a:ext cx="6319123" cy="35570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563" y="3651786"/>
            <a:ext cx="6319123" cy="3206214"/>
          </a:xfrm>
          <a:prstGeom prst="rect">
            <a:avLst/>
          </a:prstGeom>
        </p:spPr>
      </p:pic>
    </p:spTree>
    <p:extLst>
      <p:ext uri="{BB962C8B-B14F-4D97-AF65-F5344CB8AC3E}">
        <p14:creationId xmlns:p14="http://schemas.microsoft.com/office/powerpoint/2010/main" val="17744247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47160" y="765479"/>
            <a:ext cx="3600593" cy="5924699"/>
          </a:xfrm>
          <a:prstGeom prst="rect">
            <a:avLst/>
          </a:prstGeom>
          <a:blipFill>
            <a:blip r:embed="rId3"/>
            <a:tile tx="0" ty="0" sx="100000" sy="100000" flip="none" algn="tl"/>
          </a:blipFill>
          <a:ln/>
          <a:extLst/>
        </p:spPr>
        <p:style>
          <a:lnRef idx="2">
            <a:schemeClr val="dk1"/>
          </a:lnRef>
          <a:fillRef idx="1">
            <a:schemeClr val="lt1"/>
          </a:fillRef>
          <a:effectRef idx="0">
            <a:schemeClr val="dk1"/>
          </a:effectRef>
          <a:fontRef idx="minor">
            <a:schemeClr val="dk1"/>
          </a:fontRef>
        </p:style>
        <p:txBody>
          <a:bodyPr wrap="square" t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sz="2800" dirty="0">
                <a:solidFill>
                  <a:sysClr val="windowText" lastClr="000000"/>
                </a:solidFill>
                <a:latin typeface="+mj-lt"/>
                <a:ea typeface="MS Mincho" panose="02020609040205080304" pitchFamily="49" charset="-128"/>
                <a:cs typeface="Times New Roman" panose="02020603050405020304" pitchFamily="18" charset="0"/>
              </a:rPr>
              <a:t>The eleven organ systems of the human body work together to </a:t>
            </a:r>
            <a:r>
              <a:rPr lang="en-US" altLang="ja-JP" sz="2800" b="1" u="sng" dirty="0">
                <a:solidFill>
                  <a:sysClr val="windowText" lastClr="000000"/>
                </a:solidFill>
                <a:latin typeface="+mj-lt"/>
                <a:ea typeface="MS Mincho" panose="02020609040205080304" pitchFamily="49" charset="-128"/>
                <a:cs typeface="Times New Roman" panose="02020603050405020304" pitchFamily="18" charset="0"/>
              </a:rPr>
              <a:t>maintain homeostasis</a:t>
            </a:r>
            <a:r>
              <a:rPr lang="en-US" altLang="ja-JP" sz="2800" dirty="0">
                <a:solidFill>
                  <a:sysClr val="windowText" lastClr="000000"/>
                </a:solidFill>
                <a:latin typeface="+mj-lt"/>
                <a:ea typeface="MS Mincho" panose="02020609040205080304" pitchFamily="49" charset="-128"/>
                <a:cs typeface="Times New Roman" panose="02020603050405020304" pitchFamily="18" charset="0"/>
              </a:rPr>
              <a:t> in the body as a whole.</a:t>
            </a:r>
          </a:p>
          <a:p>
            <a:pPr eaLnBrk="1" hangingPunct="1"/>
            <a:endParaRPr lang="en-US" altLang="ja-JP" sz="2800" dirty="0">
              <a:solidFill>
                <a:sysClr val="windowText" lastClr="000000"/>
              </a:solidFill>
              <a:latin typeface="+mj-lt"/>
              <a:cs typeface="Times New Roman" panose="02020603050405020304" pitchFamily="18" charset="0"/>
            </a:endParaRPr>
          </a:p>
          <a:p>
            <a:r>
              <a:rPr lang="en-US" altLang="ja-JP" sz="2800" dirty="0">
                <a:solidFill>
                  <a:sysClr val="windowText" lastClr="000000"/>
                </a:solidFill>
                <a:latin typeface="+mj-lt"/>
                <a:ea typeface="MS Mincho" panose="02020609040205080304" pitchFamily="49" charset="-128"/>
                <a:cs typeface="Times New Roman" panose="02020603050405020304" pitchFamily="18" charset="0"/>
              </a:rPr>
              <a:t>Homeostasis is </a:t>
            </a:r>
            <a:r>
              <a:rPr lang="en-US" altLang="ja-JP" sz="2800" b="1" dirty="0">
                <a:solidFill>
                  <a:sysClr val="windowText" lastClr="000000"/>
                </a:solidFill>
                <a:latin typeface="+mj-lt"/>
                <a:ea typeface="MS Mincho" panose="02020609040205080304" pitchFamily="49" charset="-128"/>
                <a:cs typeface="Times New Roman" panose="02020603050405020304" pitchFamily="18" charset="0"/>
              </a:rPr>
              <a:t>the regulation and maintenance of the internal environment</a:t>
            </a:r>
            <a:endParaRPr lang="en-US" altLang="ja-JP" sz="2800" dirty="0">
              <a:solidFill>
                <a:sysClr val="windowText" lastClr="000000"/>
              </a:solidFill>
              <a:latin typeface="+mj-lt"/>
              <a:ea typeface="MS Mincho" panose="02020609040205080304" pitchFamily="49" charset="-128"/>
              <a:cs typeface="Times New Roman" panose="02020603050405020304" pitchFamily="18" charset="0"/>
            </a:endParaRPr>
          </a:p>
          <a:p>
            <a:endParaRPr lang="en-US" altLang="ja-JP" sz="2100" dirty="0">
              <a:latin typeface="+mj-lt"/>
            </a:endParaRPr>
          </a:p>
        </p:txBody>
      </p:sp>
      <p:sp>
        <p:nvSpPr>
          <p:cNvPr id="4" name="Title 3"/>
          <p:cNvSpPr txBox="1">
            <a:spLocks/>
          </p:cNvSpPr>
          <p:nvPr/>
        </p:nvSpPr>
        <p:spPr>
          <a:xfrm>
            <a:off x="3747753" y="112953"/>
            <a:ext cx="5247701" cy="969771"/>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4400" b="1" dirty="0"/>
              <a:t>Homeostasis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579" y="857250"/>
            <a:ext cx="5293422" cy="5143500"/>
          </a:xfrm>
          <a:prstGeom prst="rect">
            <a:avLst/>
          </a:prstGeom>
        </p:spPr>
      </p:pic>
    </p:spTree>
    <p:extLst>
      <p:ext uri="{BB962C8B-B14F-4D97-AF65-F5344CB8AC3E}">
        <p14:creationId xmlns:p14="http://schemas.microsoft.com/office/powerpoint/2010/main" val="375181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Effect transition="in" filter="diamond(in)">
                                      <p:cBhvr>
                                        <p:cTn id="7" dur="20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329" y="857250"/>
            <a:ext cx="6457950" cy="969771"/>
          </a:xfrm>
        </p:spPr>
        <p:txBody>
          <a:bodyPr/>
          <a:lstStyle/>
          <a:p>
            <a:r>
              <a:rPr lang="en-US" b="1" dirty="0" smtClean="0"/>
              <a:t>Negative Feedback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Title 1"/>
          <p:cNvSpPr txBox="1">
            <a:spLocks/>
          </p:cNvSpPr>
          <p:nvPr/>
        </p:nvSpPr>
        <p:spPr>
          <a:xfrm>
            <a:off x="6679518" y="5030979"/>
            <a:ext cx="2351942" cy="969771"/>
          </a:xfrm>
          <a:prstGeom prst="rect">
            <a:avLst/>
          </a:prstGeom>
        </p:spPr>
        <p:txBody>
          <a:bodyPr vert="horz" lIns="68580" tIns="34290" rIns="68580" bIns="3429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3000" b="1" dirty="0">
                <a:solidFill>
                  <a:schemeClr val="bg1"/>
                </a:solidFill>
              </a:rPr>
              <a:t>negative Feedback</a:t>
            </a:r>
          </a:p>
        </p:txBody>
      </p:sp>
    </p:spTree>
    <p:extLst>
      <p:ext uri="{BB962C8B-B14F-4D97-AF65-F5344CB8AC3E}">
        <p14:creationId xmlns:p14="http://schemas.microsoft.com/office/powerpoint/2010/main" val="14202621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 y="2782486"/>
            <a:ext cx="3390900" cy="1293028"/>
          </a:xfrm>
        </p:spPr>
        <p:txBody>
          <a:bodyPr>
            <a:noAutofit/>
          </a:bodyPr>
          <a:lstStyle/>
          <a:p>
            <a:pPr algn="ctr"/>
            <a:r>
              <a:rPr lang="en-US" sz="4800" b="1" dirty="0" smtClean="0"/>
              <a:t>Blood Glucose level Feedback loop</a:t>
            </a:r>
            <a:endParaRPr lang="en-US" sz="4800" b="1" dirty="0"/>
          </a:p>
        </p:txBody>
      </p:sp>
      <p:pic>
        <p:nvPicPr>
          <p:cNvPr id="11266" name="Picture 2" descr="https://s-media-cache-ak0.pinimg.com/736x/07/02/7f/07027fdaa35a45f7099a588fc7194b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730" y="0"/>
            <a:ext cx="55892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525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1.squarespace.com/static/5240dde2e4b00424461203e1/t/527a2f6ae4b0f8aaa066c8b2/1383739243729/Pregnancy-Positive_Feed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4"/>
            <a:ext cx="9144000" cy="68973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683056" y="5762499"/>
            <a:ext cx="3262824" cy="969771"/>
          </a:xfrm>
        </p:spPr>
        <p:txBody>
          <a:bodyPr>
            <a:normAutofit fontScale="90000"/>
          </a:bodyPr>
          <a:lstStyle/>
          <a:p>
            <a:r>
              <a:rPr lang="en-US" b="1" dirty="0" smtClean="0">
                <a:solidFill>
                  <a:schemeClr val="bg1"/>
                </a:solidFill>
              </a:rPr>
              <a:t>Positive Feedback</a:t>
            </a:r>
            <a:endParaRPr lang="en-US" b="1" dirty="0">
              <a:solidFill>
                <a:schemeClr val="bg1"/>
              </a:solidFill>
            </a:endParaRPr>
          </a:p>
        </p:txBody>
      </p:sp>
    </p:spTree>
    <p:extLst>
      <p:ext uri="{BB962C8B-B14F-4D97-AF65-F5344CB8AC3E}">
        <p14:creationId xmlns:p14="http://schemas.microsoft.com/office/powerpoint/2010/main" val="22193813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860" y="533400"/>
            <a:ext cx="2343150" cy="5791200"/>
          </a:xfrm>
        </p:spPr>
        <p:txBody>
          <a:bodyPr vert="wordArtVert">
            <a:normAutofit fontScale="90000"/>
          </a:bodyPr>
          <a:lstStyle/>
          <a:p>
            <a:pPr algn="ctr">
              <a:lnSpc>
                <a:spcPct val="200000"/>
              </a:lnSpc>
            </a:pPr>
            <a:r>
              <a:rPr lang="en-US" b="1" dirty="0" smtClean="0"/>
              <a:t>Positive feedback</a:t>
            </a:r>
            <a:br>
              <a:rPr lang="en-US" b="1" dirty="0" smtClean="0"/>
            </a:br>
            <a:r>
              <a:rPr lang="en-US" b="1" dirty="0" smtClean="0"/>
              <a:t>loop</a:t>
            </a:r>
            <a:endParaRPr lang="en-US" b="1" dirty="0"/>
          </a:p>
        </p:txBody>
      </p:sp>
      <p:pic>
        <p:nvPicPr>
          <p:cNvPr id="44034" name="Picture 2" descr="http://www.apsubiology.org/anatomy/2010/2010_Exam_Reviews/Exam_1_Review/01-06_PosFeedback_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209"/>
          <a:stretch/>
        </p:blipFill>
        <p:spPr bwMode="auto">
          <a:xfrm>
            <a:off x="3881932" y="0"/>
            <a:ext cx="52620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08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020" y="505293"/>
            <a:ext cx="6377940" cy="1293028"/>
          </a:xfrm>
        </p:spPr>
        <p:txBody>
          <a:bodyPr/>
          <a:lstStyle/>
          <a:p>
            <a:r>
              <a:rPr lang="en-US" b="1" dirty="0" smtClean="0"/>
              <a:t>Example of positive feedback</a:t>
            </a:r>
            <a:endParaRPr lang="en-US" b="1" dirty="0"/>
          </a:p>
        </p:txBody>
      </p:sp>
      <p:sp>
        <p:nvSpPr>
          <p:cNvPr id="3" name="Content Placeholder 2"/>
          <p:cNvSpPr>
            <a:spLocks noGrp="1"/>
          </p:cNvSpPr>
          <p:nvPr>
            <p:ph idx="1"/>
          </p:nvPr>
        </p:nvSpPr>
        <p:spPr/>
        <p:txBody>
          <a:bodyPr>
            <a:normAutofit fontScale="92500" lnSpcReduction="10000"/>
          </a:bodyPr>
          <a:lstStyle/>
          <a:p>
            <a:pPr>
              <a:defRPr/>
            </a:pPr>
            <a:r>
              <a:rPr lang="en-US" sz="3200" dirty="0">
                <a:ea typeface="ＭＳ Ｐゴシック" charset="-128"/>
              </a:rPr>
              <a:t>Ex. During </a:t>
            </a:r>
            <a:r>
              <a:rPr lang="en-US" sz="3200" dirty="0">
                <a:solidFill>
                  <a:srgbClr val="FF0066"/>
                </a:solidFill>
                <a:ea typeface="ＭＳ Ｐゴシック" charset="-128"/>
              </a:rPr>
              <a:t>childbirth</a:t>
            </a:r>
            <a:r>
              <a:rPr lang="en-US" sz="3200" dirty="0">
                <a:ea typeface="ＭＳ Ｐゴシック" charset="-128"/>
              </a:rPr>
              <a:t>, the pressure of the baby’s head against receptors near the opening of the uterus stimulates uterine contractions</a:t>
            </a:r>
          </a:p>
          <a:p>
            <a:pPr>
              <a:defRPr/>
            </a:pPr>
            <a:r>
              <a:rPr lang="en-US" sz="3200" dirty="0">
                <a:ea typeface="ＭＳ Ｐゴシック" charset="-128"/>
              </a:rPr>
              <a:t>When the contractions begin, the hypothalamus releases more of the hormone </a:t>
            </a:r>
            <a:r>
              <a:rPr lang="en-US" sz="3200" dirty="0">
                <a:solidFill>
                  <a:srgbClr val="FF0066"/>
                </a:solidFill>
                <a:ea typeface="ＭＳ Ｐゴシック" charset="-128"/>
              </a:rPr>
              <a:t>oxytocin</a:t>
            </a:r>
            <a:r>
              <a:rPr lang="en-US" sz="3200" dirty="0">
                <a:ea typeface="ＭＳ Ｐゴシック" charset="-128"/>
              </a:rPr>
              <a:t>, which in turn causes more contractions</a:t>
            </a:r>
          </a:p>
          <a:p>
            <a:pPr>
              <a:defRPr/>
            </a:pPr>
            <a:r>
              <a:rPr lang="en-US" sz="3200" dirty="0">
                <a:ea typeface="ＭＳ Ｐゴシック" charset="-128"/>
              </a:rPr>
              <a:t>Amplifying contractions= Increased response</a:t>
            </a:r>
          </a:p>
          <a:p>
            <a:endParaRPr lang="en-US" dirty="0"/>
          </a:p>
        </p:txBody>
      </p:sp>
    </p:spTree>
    <p:extLst>
      <p:ext uri="{BB962C8B-B14F-4D97-AF65-F5344CB8AC3E}">
        <p14:creationId xmlns:p14="http://schemas.microsoft.com/office/powerpoint/2010/main" val="988574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77165"/>
            <a:ext cx="8763000" cy="969771"/>
          </a:xfrm>
        </p:spPr>
        <p:txBody>
          <a:bodyPr>
            <a:normAutofit fontScale="90000"/>
          </a:bodyPr>
          <a:lstStyle/>
          <a:p>
            <a:r>
              <a:rPr lang="en-US" b="1" dirty="0" smtClean="0"/>
              <a:t>How do systems work together to maintain homeostasis?</a:t>
            </a:r>
            <a:endParaRPr lang="en-US" b="1" dirty="0"/>
          </a:p>
        </p:txBody>
      </p:sp>
      <p:sp>
        <p:nvSpPr>
          <p:cNvPr id="3" name="Content Placeholder 2"/>
          <p:cNvSpPr>
            <a:spLocks noGrp="1"/>
          </p:cNvSpPr>
          <p:nvPr>
            <p:ph idx="1"/>
          </p:nvPr>
        </p:nvSpPr>
        <p:spPr>
          <a:xfrm>
            <a:off x="137160" y="1250893"/>
            <a:ext cx="8629650" cy="5463415"/>
          </a:xfrm>
        </p:spPr>
        <p:txBody>
          <a:bodyPr>
            <a:noAutofit/>
          </a:bodyPr>
          <a:lstStyle/>
          <a:p>
            <a:r>
              <a:rPr lang="en-US" sz="1800" b="1" i="1" u="sng" dirty="0" smtClean="0"/>
              <a:t>Thermoregulation</a:t>
            </a:r>
            <a:r>
              <a:rPr lang="en-US" sz="1800" dirty="0" smtClean="0"/>
              <a:t> is the process by which the body regulates its internal temperature</a:t>
            </a:r>
          </a:p>
          <a:p>
            <a:r>
              <a:rPr lang="en-US" sz="1800" dirty="0" smtClean="0"/>
              <a:t>The organ systems involved in maintaining body temperature are the following:</a:t>
            </a:r>
          </a:p>
          <a:p>
            <a:pPr marL="800100" lvl="1" indent="-342900">
              <a:buFont typeface="+mj-lt"/>
              <a:buAutoNum type="arabicPeriod"/>
            </a:pPr>
            <a:r>
              <a:rPr lang="en-US" sz="1800" dirty="0" smtClean="0"/>
              <a:t>Integumentary (skin)</a:t>
            </a:r>
          </a:p>
          <a:p>
            <a:pPr marL="800100" lvl="1" indent="-342900">
              <a:buFont typeface="+mj-lt"/>
              <a:buAutoNum type="arabicPeriod"/>
            </a:pPr>
            <a:r>
              <a:rPr lang="en-US" sz="1800" dirty="0" smtClean="0"/>
              <a:t>Muscular</a:t>
            </a:r>
          </a:p>
          <a:p>
            <a:pPr marL="800100" lvl="1" indent="-342900">
              <a:buFont typeface="+mj-lt"/>
              <a:buAutoNum type="arabicPeriod"/>
            </a:pPr>
            <a:r>
              <a:rPr lang="en-US" sz="1800" dirty="0" smtClean="0"/>
              <a:t>Respiratory</a:t>
            </a:r>
          </a:p>
          <a:p>
            <a:pPr marL="800100" lvl="1" indent="-342900">
              <a:buFont typeface="+mj-lt"/>
              <a:buAutoNum type="arabicPeriod"/>
            </a:pPr>
            <a:r>
              <a:rPr lang="en-US" sz="1800" dirty="0" smtClean="0"/>
              <a:t>Circulatory</a:t>
            </a:r>
          </a:p>
          <a:p>
            <a:pPr marL="800100" lvl="1" indent="-342900">
              <a:buFont typeface="+mj-lt"/>
              <a:buAutoNum type="arabicPeriod"/>
            </a:pPr>
            <a:r>
              <a:rPr lang="en-US" sz="1800" dirty="0" smtClean="0"/>
              <a:t>Nervous </a:t>
            </a:r>
          </a:p>
          <a:p>
            <a:pPr marL="800100" lvl="1" indent="-342900">
              <a:buFont typeface="+mj-lt"/>
              <a:buAutoNum type="arabicPeriod"/>
            </a:pPr>
            <a:r>
              <a:rPr lang="en-US" sz="1800" dirty="0" smtClean="0"/>
              <a:t>Endocrine</a:t>
            </a:r>
            <a:endParaRPr lang="en-US" sz="1800" dirty="0"/>
          </a:p>
          <a:p>
            <a:r>
              <a:rPr lang="en-US" sz="1800" dirty="0" smtClean="0"/>
              <a:t>How do all these systems work together?</a:t>
            </a:r>
          </a:p>
          <a:p>
            <a:pPr lvl="1"/>
            <a:r>
              <a:rPr lang="en-US" sz="1800" dirty="0" smtClean="0"/>
              <a:t>When temperature of blood falls too low, the hypothalamus (brain) sends a set of signals to the skin, respiratory, circulatory and muscular systems to instruct the blood vessels to constrict, which reduces their size. </a:t>
            </a:r>
          </a:p>
          <a:p>
            <a:pPr lvl="1"/>
            <a:r>
              <a:rPr lang="en-US" sz="1800" dirty="0" smtClean="0"/>
              <a:t>Skeletal muscles contract rapidly, causing shivering. </a:t>
            </a:r>
          </a:p>
          <a:p>
            <a:pPr lvl="1"/>
            <a:r>
              <a:rPr lang="en-US" sz="1800" dirty="0" smtClean="0"/>
              <a:t>Hormones are released that increase metabolism. </a:t>
            </a:r>
          </a:p>
        </p:txBody>
      </p:sp>
    </p:spTree>
    <p:extLst>
      <p:ext uri="{BB962C8B-B14F-4D97-AF65-F5344CB8AC3E}">
        <p14:creationId xmlns:p14="http://schemas.microsoft.com/office/powerpoint/2010/main" val="1727366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339" y="319370"/>
            <a:ext cx="6457950" cy="969771"/>
          </a:xfrm>
        </p:spPr>
        <p:txBody>
          <a:bodyPr>
            <a:noAutofit/>
          </a:bodyPr>
          <a:lstStyle/>
          <a:p>
            <a:r>
              <a:rPr lang="en-US" sz="3300" b="1" dirty="0"/>
              <a:t>Disruption of Homeostasis- Harmful</a:t>
            </a:r>
          </a:p>
        </p:txBody>
      </p:sp>
      <p:sp>
        <p:nvSpPr>
          <p:cNvPr id="3" name="Content Placeholder 2"/>
          <p:cNvSpPr>
            <a:spLocks noGrp="1"/>
          </p:cNvSpPr>
          <p:nvPr>
            <p:ph idx="1"/>
          </p:nvPr>
        </p:nvSpPr>
        <p:spPr>
          <a:xfrm>
            <a:off x="179614" y="2020662"/>
            <a:ext cx="8964386" cy="3406714"/>
          </a:xfrm>
        </p:spPr>
        <p:txBody>
          <a:bodyPr>
            <a:noAutofit/>
          </a:bodyPr>
          <a:lstStyle/>
          <a:p>
            <a:r>
              <a:rPr lang="en-US" sz="2100" dirty="0"/>
              <a:t>Homeostasis can be disrupted for several reasons:</a:t>
            </a:r>
          </a:p>
          <a:p>
            <a:pPr marL="914400" lvl="1" indent="-457200">
              <a:buFont typeface="+mj-lt"/>
              <a:buAutoNum type="arabicPeriod"/>
            </a:pPr>
            <a:r>
              <a:rPr lang="en-US" sz="2100" dirty="0"/>
              <a:t>Sensors fail to detect changes in the internal or external </a:t>
            </a:r>
            <a:r>
              <a:rPr lang="en-US" sz="2100" dirty="0" smtClean="0"/>
              <a:t>environment</a:t>
            </a:r>
          </a:p>
          <a:p>
            <a:pPr marL="914400" lvl="1" indent="-457200">
              <a:buFont typeface="+mj-lt"/>
              <a:buAutoNum type="arabicPeriod"/>
            </a:pPr>
            <a:r>
              <a:rPr lang="en-US" sz="2100" dirty="0" smtClean="0"/>
              <a:t>Wrong </a:t>
            </a:r>
            <a:r>
              <a:rPr lang="en-US" sz="2100" dirty="0"/>
              <a:t>messages may be sent or the correct ones fail to reach their </a:t>
            </a:r>
            <a:r>
              <a:rPr lang="en-US" sz="2100" dirty="0" smtClean="0"/>
              <a:t>targets</a:t>
            </a:r>
          </a:p>
          <a:p>
            <a:pPr marL="914400" lvl="1" indent="-457200">
              <a:buFont typeface="+mj-lt"/>
              <a:buAutoNum type="arabicPeriod"/>
            </a:pPr>
            <a:r>
              <a:rPr lang="en-US" sz="2100" dirty="0" smtClean="0"/>
              <a:t>Serious </a:t>
            </a:r>
            <a:r>
              <a:rPr lang="en-US" sz="2100" dirty="0"/>
              <a:t>injuries can overwhelm the homeostatic </a:t>
            </a:r>
            <a:r>
              <a:rPr lang="en-US" sz="2100" dirty="0" smtClean="0"/>
              <a:t>mechanisms</a:t>
            </a:r>
          </a:p>
          <a:p>
            <a:pPr marL="914400" lvl="1" indent="-457200">
              <a:buFont typeface="+mj-lt"/>
              <a:buAutoNum type="arabicPeriod"/>
            </a:pPr>
            <a:r>
              <a:rPr lang="en-US" sz="2100" dirty="0" smtClean="0"/>
              <a:t>Viruses </a:t>
            </a:r>
            <a:r>
              <a:rPr lang="en-US" sz="2100" dirty="0"/>
              <a:t>or bacteria can change the body’s internal chemistry </a:t>
            </a:r>
          </a:p>
          <a:p>
            <a:endParaRPr lang="en-US" sz="2100" dirty="0"/>
          </a:p>
          <a:p>
            <a:r>
              <a:rPr lang="en-US" sz="2100" dirty="0"/>
              <a:t>Disruptions can begin in one organ or organ system and result in a chain reaction that affects other organs and organ systems</a:t>
            </a:r>
          </a:p>
          <a:p>
            <a:r>
              <a:rPr lang="en-US" sz="2100" dirty="0"/>
              <a:t>Effects can be </a:t>
            </a:r>
            <a:r>
              <a:rPr lang="en-US" sz="2100" dirty="0">
                <a:solidFill>
                  <a:srgbClr val="FFFF00"/>
                </a:solidFill>
              </a:rPr>
              <a:t>short</a:t>
            </a:r>
            <a:r>
              <a:rPr lang="en-US" sz="2100" dirty="0"/>
              <a:t> term or </a:t>
            </a:r>
            <a:r>
              <a:rPr lang="en-US" sz="2100" dirty="0">
                <a:solidFill>
                  <a:srgbClr val="FFFF00"/>
                </a:solidFill>
              </a:rPr>
              <a:t>long</a:t>
            </a:r>
            <a:r>
              <a:rPr lang="en-US" sz="2100" dirty="0"/>
              <a:t> term</a:t>
            </a:r>
          </a:p>
        </p:txBody>
      </p:sp>
    </p:spTree>
    <p:extLst>
      <p:ext uri="{BB962C8B-B14F-4D97-AF65-F5344CB8AC3E}">
        <p14:creationId xmlns:p14="http://schemas.microsoft.com/office/powerpoint/2010/main" val="16274818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Short term effects of disruption</a:t>
            </a:r>
            <a:endParaRPr lang="en-US" b="1" dirty="0"/>
          </a:p>
        </p:txBody>
      </p:sp>
      <p:sp>
        <p:nvSpPr>
          <p:cNvPr id="3" name="Content Placeholder 2"/>
          <p:cNvSpPr>
            <a:spLocks noGrp="1"/>
          </p:cNvSpPr>
          <p:nvPr>
            <p:ph idx="1"/>
          </p:nvPr>
        </p:nvSpPr>
        <p:spPr>
          <a:xfrm>
            <a:off x="281668" y="2326824"/>
            <a:ext cx="8115300" cy="3018094"/>
          </a:xfrm>
        </p:spPr>
        <p:txBody>
          <a:bodyPr>
            <a:noAutofit/>
          </a:bodyPr>
          <a:lstStyle/>
          <a:p>
            <a:r>
              <a:rPr lang="en-US" sz="2400" dirty="0"/>
              <a:t>Can last a few days or weeks</a:t>
            </a:r>
          </a:p>
          <a:p>
            <a:r>
              <a:rPr lang="en-US" sz="2400" dirty="0"/>
              <a:t>Ex: cold </a:t>
            </a:r>
            <a:r>
              <a:rPr lang="en-US" sz="2400" dirty="0">
                <a:solidFill>
                  <a:srgbClr val="FFFF00"/>
                </a:solidFill>
              </a:rPr>
              <a:t>virus</a:t>
            </a:r>
            <a:r>
              <a:rPr lang="en-US" sz="2400" dirty="0"/>
              <a:t> enters body, immune system may not be able to prevent the virus from multiplying</a:t>
            </a:r>
          </a:p>
          <a:p>
            <a:pPr lvl="1"/>
            <a:r>
              <a:rPr lang="en-US" sz="2400" dirty="0"/>
              <a:t>As a result you develop a sore throat, runny nose, and dry cough, and your muscles and joints become inflamed</a:t>
            </a:r>
          </a:p>
          <a:p>
            <a:pPr lvl="1"/>
            <a:r>
              <a:rPr lang="en-US" sz="2400" dirty="0"/>
              <a:t>Within a few days, your body’s immune system begins to kill the virus and to restore homeostasis– usually no lasting </a:t>
            </a:r>
            <a:r>
              <a:rPr lang="en-US" sz="2400" dirty="0" smtClean="0"/>
              <a:t>harm is done </a:t>
            </a:r>
            <a:r>
              <a:rPr lang="en-US" sz="2400" dirty="0"/>
              <a:t>to the body</a:t>
            </a:r>
          </a:p>
        </p:txBody>
      </p:sp>
    </p:spTree>
    <p:extLst>
      <p:ext uri="{BB962C8B-B14F-4D97-AF65-F5344CB8AC3E}">
        <p14:creationId xmlns:p14="http://schemas.microsoft.com/office/powerpoint/2010/main" val="33623063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339" y="319370"/>
            <a:ext cx="6457950" cy="969771"/>
          </a:xfrm>
        </p:spPr>
        <p:txBody>
          <a:bodyPr>
            <a:noAutofit/>
          </a:bodyPr>
          <a:lstStyle/>
          <a:p>
            <a:r>
              <a:rPr lang="en-US" sz="3300" b="1" dirty="0"/>
              <a:t>Disruption of Homeostasis- Harmful</a:t>
            </a:r>
          </a:p>
        </p:txBody>
      </p:sp>
      <p:sp>
        <p:nvSpPr>
          <p:cNvPr id="3" name="Content Placeholder 2"/>
          <p:cNvSpPr>
            <a:spLocks noGrp="1"/>
          </p:cNvSpPr>
          <p:nvPr>
            <p:ph idx="1"/>
          </p:nvPr>
        </p:nvSpPr>
        <p:spPr>
          <a:xfrm>
            <a:off x="179614" y="2020662"/>
            <a:ext cx="8964386" cy="3406714"/>
          </a:xfrm>
        </p:spPr>
        <p:txBody>
          <a:bodyPr>
            <a:noAutofit/>
          </a:bodyPr>
          <a:lstStyle/>
          <a:p>
            <a:r>
              <a:rPr lang="en-US" sz="2100" dirty="0"/>
              <a:t>Homeostasis can be disrupted for several reasons:</a:t>
            </a:r>
          </a:p>
          <a:p>
            <a:pPr marL="914400" lvl="1" indent="-457200">
              <a:buFont typeface="+mj-lt"/>
              <a:buAutoNum type="arabicPeriod"/>
            </a:pPr>
            <a:r>
              <a:rPr lang="en-US" sz="2100" dirty="0"/>
              <a:t>Sensors fail to detect changes in the internal or external environment</a:t>
            </a:r>
          </a:p>
          <a:p>
            <a:pPr marL="914400" lvl="1" indent="-457200">
              <a:buFont typeface="+mj-lt"/>
              <a:buAutoNum type="arabicPeriod"/>
            </a:pPr>
            <a:r>
              <a:rPr lang="en-US" sz="2100" dirty="0"/>
              <a:t>Wrong messages may be sent or the correct ones fail to reach their targets</a:t>
            </a:r>
          </a:p>
          <a:p>
            <a:pPr marL="914400" lvl="1" indent="-457200">
              <a:buFont typeface="+mj-lt"/>
              <a:buAutoNum type="arabicPeriod"/>
            </a:pPr>
            <a:r>
              <a:rPr lang="en-US" sz="2100" dirty="0"/>
              <a:t>Serious injuries can overwhelm the homeostatic mechanisms</a:t>
            </a:r>
          </a:p>
          <a:p>
            <a:pPr marL="914400" lvl="1" indent="-457200">
              <a:buFont typeface="+mj-lt"/>
              <a:buAutoNum type="arabicPeriod"/>
            </a:pPr>
            <a:r>
              <a:rPr lang="en-US" sz="2100" dirty="0"/>
              <a:t>Viruses or bacteria can change the body’s internal chemistry </a:t>
            </a:r>
          </a:p>
          <a:p>
            <a:endParaRPr lang="en-US" sz="2100" dirty="0"/>
          </a:p>
          <a:p>
            <a:r>
              <a:rPr lang="en-US" sz="2100" dirty="0"/>
              <a:t>Disruptions can begin in one organ or organ system and result in a chain reaction that affects other organs and organ systems</a:t>
            </a:r>
          </a:p>
          <a:p>
            <a:r>
              <a:rPr lang="en-US" sz="2100" dirty="0"/>
              <a:t>Effects can be </a:t>
            </a:r>
            <a:r>
              <a:rPr lang="en-US" sz="2100" dirty="0">
                <a:solidFill>
                  <a:srgbClr val="FFFF00"/>
                </a:solidFill>
              </a:rPr>
              <a:t>short</a:t>
            </a:r>
            <a:r>
              <a:rPr lang="en-US" sz="2100" dirty="0"/>
              <a:t> term or </a:t>
            </a:r>
            <a:r>
              <a:rPr lang="en-US" sz="2100" dirty="0">
                <a:solidFill>
                  <a:srgbClr val="FFFF00"/>
                </a:solidFill>
              </a:rPr>
              <a:t>long</a:t>
            </a:r>
            <a:r>
              <a:rPr lang="en-US" sz="2100" dirty="0"/>
              <a:t> term</a:t>
            </a:r>
          </a:p>
        </p:txBody>
      </p:sp>
    </p:spTree>
    <p:extLst>
      <p:ext uri="{BB962C8B-B14F-4D97-AF65-F5344CB8AC3E}">
        <p14:creationId xmlns:p14="http://schemas.microsoft.com/office/powerpoint/2010/main" val="387853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5" y="764373"/>
            <a:ext cx="7844246" cy="1293028"/>
          </a:xfrm>
        </p:spPr>
        <p:txBody>
          <a:bodyPr>
            <a:normAutofit fontScale="90000"/>
          </a:bodyPr>
          <a:lstStyle/>
          <a:p>
            <a:r>
              <a:rPr lang="en-US" dirty="0"/>
              <a:t>Eleven major organ systems:</a:t>
            </a:r>
            <a:br>
              <a:rPr lang="en-US" dirty="0"/>
            </a:br>
            <a:endParaRPr lang="en-US" dirty="0"/>
          </a:p>
        </p:txBody>
      </p:sp>
      <p:sp>
        <p:nvSpPr>
          <p:cNvPr id="4" name="Text Placeholder 1"/>
          <p:cNvSpPr>
            <a:spLocks noGrp="1"/>
          </p:cNvSpPr>
          <p:nvPr>
            <p:ph idx="1"/>
          </p:nvPr>
        </p:nvSpPr>
        <p:spPr/>
        <p:txBody>
          <a:bodyPr/>
          <a:lstStyle/>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58" y="1430880"/>
            <a:ext cx="8842588" cy="5427120"/>
          </a:xfrm>
          <a:prstGeom prst="rect">
            <a:avLst/>
          </a:prstGeom>
        </p:spPr>
      </p:pic>
    </p:spTree>
    <p:extLst>
      <p:ext uri="{BB962C8B-B14F-4D97-AF65-F5344CB8AC3E}">
        <p14:creationId xmlns:p14="http://schemas.microsoft.com/office/powerpoint/2010/main" val="3288717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0"/>
            <a:ext cx="8326211" cy="969771"/>
          </a:xfrm>
        </p:spPr>
        <p:txBody>
          <a:bodyPr>
            <a:normAutofit fontScale="90000"/>
          </a:bodyPr>
          <a:lstStyle/>
          <a:p>
            <a:r>
              <a:rPr lang="en-US" b="1" dirty="0" smtClean="0"/>
              <a:t>Long term effects of disruption</a:t>
            </a:r>
            <a:endParaRPr lang="en-US" b="1" dirty="0"/>
          </a:p>
        </p:txBody>
      </p:sp>
      <p:sp>
        <p:nvSpPr>
          <p:cNvPr id="3" name="Content Placeholder 2"/>
          <p:cNvSpPr>
            <a:spLocks noGrp="1"/>
          </p:cNvSpPr>
          <p:nvPr>
            <p:ph idx="1"/>
          </p:nvPr>
        </p:nvSpPr>
        <p:spPr>
          <a:xfrm>
            <a:off x="206828" y="849630"/>
            <a:ext cx="8739869" cy="4635500"/>
          </a:xfrm>
        </p:spPr>
        <p:txBody>
          <a:bodyPr>
            <a:noAutofit/>
          </a:bodyPr>
          <a:lstStyle/>
          <a:p>
            <a:r>
              <a:rPr lang="en-US" sz="1800" dirty="0"/>
              <a:t>Can cause more damage than short term effects</a:t>
            </a:r>
          </a:p>
          <a:p>
            <a:r>
              <a:rPr lang="en-US" sz="1800" dirty="0"/>
              <a:t>Ex: </a:t>
            </a:r>
            <a:r>
              <a:rPr lang="en-US" sz="1800" dirty="0">
                <a:solidFill>
                  <a:srgbClr val="FFFF00"/>
                </a:solidFill>
              </a:rPr>
              <a:t>diabetes</a:t>
            </a:r>
            <a:r>
              <a:rPr lang="en-US" sz="1800" dirty="0"/>
              <a:t>- occurs when the body fails to control the amount of glucose circulating in the blood, liver and muscle cells</a:t>
            </a:r>
          </a:p>
          <a:p>
            <a:pPr lvl="1"/>
            <a:r>
              <a:rPr lang="en-US" sz="1800" dirty="0"/>
              <a:t>G</a:t>
            </a:r>
            <a:r>
              <a:rPr lang="en-US" sz="1800" dirty="0" smtClean="0"/>
              <a:t>lucose levels are controlled by 2 hormones- </a:t>
            </a:r>
            <a:r>
              <a:rPr lang="en-US" sz="1800" dirty="0" smtClean="0">
                <a:solidFill>
                  <a:srgbClr val="FFFF00"/>
                </a:solidFill>
              </a:rPr>
              <a:t>insulin</a:t>
            </a:r>
            <a:r>
              <a:rPr lang="en-US" sz="1800" dirty="0" smtClean="0"/>
              <a:t> and </a:t>
            </a:r>
            <a:r>
              <a:rPr lang="en-US" sz="1800" dirty="0" smtClean="0">
                <a:solidFill>
                  <a:srgbClr val="FFFF00"/>
                </a:solidFill>
              </a:rPr>
              <a:t>glucagon</a:t>
            </a:r>
            <a:r>
              <a:rPr lang="en-US" sz="1800" dirty="0" smtClean="0"/>
              <a:t>- which are released by the pancreas</a:t>
            </a:r>
            <a:endParaRPr lang="en-US" sz="1800" dirty="0"/>
          </a:p>
          <a:p>
            <a:pPr lvl="1"/>
            <a:r>
              <a:rPr lang="en-US" sz="1800" dirty="0" smtClean="0"/>
              <a:t>When glucose in blood rises ABOVE a set point, beta cells in the pancreas release insulin (causes cells to take in more glucose from blood and causes liver to store glucose as glycogen) </a:t>
            </a:r>
          </a:p>
          <a:p>
            <a:pPr lvl="1"/>
            <a:r>
              <a:rPr lang="en-US" sz="1800" dirty="0" smtClean="0"/>
              <a:t>When glucose falls BELOW a set point, alpha cells in the pancreas release glucagon which stimulates the liver to break down stored glycogen into glucose and release it until levels in the blood rise to the set point</a:t>
            </a:r>
          </a:p>
          <a:p>
            <a:pPr lvl="1"/>
            <a:r>
              <a:rPr lang="en-US" sz="1800" dirty="0" smtClean="0"/>
              <a:t>This is an example of gene regulation being modified by the environment!</a:t>
            </a:r>
            <a:endParaRPr lang="en-US" sz="1800" dirty="0"/>
          </a:p>
          <a:p>
            <a:pPr lvl="1"/>
            <a:endParaRPr lang="en-US" sz="1800" dirty="0" smtClean="0"/>
          </a:p>
          <a:p>
            <a:pPr lvl="1"/>
            <a:r>
              <a:rPr lang="en-US" sz="1800" dirty="0" smtClean="0"/>
              <a:t>If the pancreas fails to do its job: result is diabetes mellitus, a condition in which the body can no longer regulate glucose levels </a:t>
            </a:r>
          </a:p>
          <a:p>
            <a:pPr lvl="2"/>
            <a:r>
              <a:rPr lang="en-US" dirty="0"/>
              <a:t>Type 1 Diabetes- when the body’s immune system destroys the ability of beta cells to produce insulin</a:t>
            </a:r>
          </a:p>
          <a:p>
            <a:pPr lvl="2"/>
            <a:r>
              <a:rPr lang="en-US" dirty="0"/>
              <a:t>Type 2 Diabetes- insulin production decreases or when insulin cannot move glucose into cells </a:t>
            </a:r>
          </a:p>
        </p:txBody>
      </p:sp>
    </p:spTree>
    <p:extLst>
      <p:ext uri="{BB962C8B-B14F-4D97-AF65-F5344CB8AC3E}">
        <p14:creationId xmlns:p14="http://schemas.microsoft.com/office/powerpoint/2010/main" val="3186864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7318745" cy="6858000"/>
          </a:xfrm>
          <a:prstGeom prst="rect">
            <a:avLst/>
          </a:prstGeom>
        </p:spPr>
      </p:pic>
      <p:sp>
        <p:nvSpPr>
          <p:cNvPr id="2" name="Title 1"/>
          <p:cNvSpPr>
            <a:spLocks noGrp="1"/>
          </p:cNvSpPr>
          <p:nvPr>
            <p:ph type="title"/>
          </p:nvPr>
        </p:nvSpPr>
        <p:spPr>
          <a:xfrm>
            <a:off x="5648685" y="0"/>
            <a:ext cx="2452816" cy="969771"/>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dirty="0" smtClean="0"/>
              <a:t>Type 1 Diabetes</a:t>
            </a:r>
            <a:endParaRPr lang="en-US" dirty="0"/>
          </a:p>
        </p:txBody>
      </p:sp>
    </p:spTree>
    <p:extLst>
      <p:ext uri="{BB962C8B-B14F-4D97-AF65-F5344CB8AC3E}">
        <p14:creationId xmlns:p14="http://schemas.microsoft.com/office/powerpoint/2010/main" val="2554360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06" y="0"/>
            <a:ext cx="8431161" cy="6858000"/>
          </a:xfrm>
          <a:prstGeom prst="rect">
            <a:avLst/>
          </a:prstGeom>
        </p:spPr>
      </p:pic>
    </p:spTree>
    <p:extLst>
      <p:ext uri="{BB962C8B-B14F-4D97-AF65-F5344CB8AC3E}">
        <p14:creationId xmlns:p14="http://schemas.microsoft.com/office/powerpoint/2010/main" val="3529848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37114" cy="857250"/>
          </a:xfrm>
        </p:spPr>
        <p:txBody>
          <a:bodyPr>
            <a:noAutofit/>
          </a:bodyPr>
          <a:lstStyle/>
          <a:p>
            <a:pPr>
              <a:defRPr/>
            </a:pPr>
            <a:r>
              <a:rPr lang="en-US" sz="3600" b="1" dirty="0">
                <a:ea typeface="ＭＳ Ｐゴシック" charset="-128"/>
              </a:rPr>
              <a:t>Practice</a:t>
            </a:r>
          </a:p>
        </p:txBody>
      </p:sp>
      <p:sp>
        <p:nvSpPr>
          <p:cNvPr id="3" name="Content Placeholder 2"/>
          <p:cNvSpPr>
            <a:spLocks noGrp="1"/>
          </p:cNvSpPr>
          <p:nvPr>
            <p:ph idx="1"/>
          </p:nvPr>
        </p:nvSpPr>
        <p:spPr>
          <a:xfrm>
            <a:off x="314324" y="1134836"/>
            <a:ext cx="5490483" cy="3657600"/>
          </a:xfrm>
        </p:spPr>
        <p:txBody>
          <a:bodyPr>
            <a:normAutofit/>
          </a:bodyPr>
          <a:lstStyle/>
          <a:p>
            <a:pPr>
              <a:defRPr/>
            </a:pPr>
            <a:r>
              <a:rPr lang="en-US" sz="2800" dirty="0">
                <a:ea typeface="ＭＳ Ｐゴシック" charset="-128"/>
              </a:rPr>
              <a:t>This diagram illustrates what type of feedback mechanism?</a:t>
            </a:r>
          </a:p>
          <a:p>
            <a:pPr>
              <a:defRPr/>
            </a:pPr>
            <a:endParaRPr lang="en-US" sz="2400" dirty="0">
              <a:ea typeface="ＭＳ Ｐゴシック" charset="-128"/>
            </a:endParaRPr>
          </a:p>
          <a:p>
            <a:pPr>
              <a:defRPr/>
            </a:pPr>
            <a:endParaRPr lang="en-US" sz="2400" dirty="0">
              <a:ea typeface="ＭＳ Ｐゴシック" charset="-128"/>
            </a:endParaRPr>
          </a:p>
          <a:p>
            <a:pPr>
              <a:defRPr/>
            </a:pPr>
            <a:endParaRPr lang="en-US" sz="2400" dirty="0">
              <a:ea typeface="ＭＳ Ｐゴシック" charset="-128"/>
            </a:endParaRPr>
          </a:p>
          <a:p>
            <a:pPr marL="0" indent="0">
              <a:buNone/>
              <a:defRPr/>
            </a:pPr>
            <a:r>
              <a:rPr lang="en-US" sz="2400" dirty="0">
                <a:ea typeface="ＭＳ Ｐゴシック" charset="-128"/>
              </a:rPr>
              <a:t>Answer:</a:t>
            </a:r>
          </a:p>
        </p:txBody>
      </p:sp>
      <p:pic>
        <p:nvPicPr>
          <p:cNvPr id="348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437" y="2580398"/>
            <a:ext cx="7077563" cy="401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00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10" y="0"/>
            <a:ext cx="7883279" cy="969771"/>
          </a:xfrm>
        </p:spPr>
        <p:txBody>
          <a:bodyPr>
            <a:normAutofit/>
          </a:bodyPr>
          <a:lstStyle/>
          <a:p>
            <a:r>
              <a:rPr lang="en-US" b="1" dirty="0" smtClean="0"/>
              <a:t>Skeletal System: Functions</a:t>
            </a:r>
            <a:endParaRPr lang="en-US" b="1" dirty="0"/>
          </a:p>
        </p:txBody>
      </p:sp>
      <p:pic>
        <p:nvPicPr>
          <p:cNvPr id="12290" name="Picture 2" descr="http://konstati.co/wp-content/uploads/2016/02/skeletal-system-and-its-function-and-skeletal-system-definition-endoszkop-com-endoszko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29555"/>
            <a:ext cx="9206644" cy="5428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31373" y="1545465"/>
            <a:ext cx="4975271" cy="2246769"/>
          </a:xfrm>
          <a:prstGeom prst="rect">
            <a:avLst/>
          </a:prstGeom>
        </p:spPr>
        <p:txBody>
          <a:bodyPr wrap="square">
            <a:spAutoFit/>
          </a:bodyPr>
          <a:lstStyle/>
          <a:p>
            <a:pPr marL="257175" indent="-257175">
              <a:buAutoNum type="arabicPeriod"/>
            </a:pPr>
            <a:r>
              <a:rPr lang="en-US" sz="2800" dirty="0">
                <a:solidFill>
                  <a:schemeClr val="bg1"/>
                </a:solidFill>
              </a:rPr>
              <a:t>Supports the body</a:t>
            </a:r>
          </a:p>
          <a:p>
            <a:pPr marL="257175" indent="-257175">
              <a:buAutoNum type="arabicPeriod"/>
            </a:pPr>
            <a:r>
              <a:rPr lang="en-US" sz="2800" dirty="0">
                <a:solidFill>
                  <a:schemeClr val="bg1"/>
                </a:solidFill>
              </a:rPr>
              <a:t>Protects internal organs</a:t>
            </a:r>
          </a:p>
          <a:p>
            <a:pPr marL="257175" indent="-257175">
              <a:buAutoNum type="arabicPeriod"/>
            </a:pPr>
            <a:r>
              <a:rPr lang="en-US" sz="2800" dirty="0">
                <a:solidFill>
                  <a:schemeClr val="bg1"/>
                </a:solidFill>
              </a:rPr>
              <a:t>Works with the muscular system to enable mobility</a:t>
            </a:r>
          </a:p>
          <a:p>
            <a:pPr marL="257175" indent="-257175">
              <a:buAutoNum type="arabicPeriod"/>
            </a:pPr>
            <a:r>
              <a:rPr lang="en-US" sz="2800" dirty="0">
                <a:solidFill>
                  <a:schemeClr val="bg1"/>
                </a:solidFill>
              </a:rPr>
              <a:t>Forms blood cells</a:t>
            </a:r>
          </a:p>
        </p:txBody>
      </p:sp>
    </p:spTree>
    <p:extLst>
      <p:ext uri="{BB962C8B-B14F-4D97-AF65-F5344CB8AC3E}">
        <p14:creationId xmlns:p14="http://schemas.microsoft.com/office/powerpoint/2010/main" val="293807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609" y="0"/>
            <a:ext cx="6645310" cy="857250"/>
          </a:xfrm>
        </p:spPr>
        <p:txBody>
          <a:bodyPr>
            <a:normAutofit/>
          </a:bodyPr>
          <a:lstStyle/>
          <a:p>
            <a:pPr eaLnBrk="1" hangingPunct="1"/>
            <a:r>
              <a:rPr lang="en-US" altLang="en-US" b="1" dirty="0" smtClean="0">
                <a:ea typeface="ＭＳ Ｐゴシック" panose="020B0600070205080204" pitchFamily="34" charset="-128"/>
              </a:rPr>
              <a:t>The Skeletal System</a:t>
            </a:r>
          </a:p>
        </p:txBody>
      </p:sp>
      <p:sp>
        <p:nvSpPr>
          <p:cNvPr id="4099" name="Rectangle 3"/>
          <p:cNvSpPr>
            <a:spLocks noGrp="1" noChangeArrowheads="1"/>
          </p:cNvSpPr>
          <p:nvPr>
            <p:ph idx="1"/>
          </p:nvPr>
        </p:nvSpPr>
        <p:spPr>
          <a:xfrm>
            <a:off x="0" y="1208196"/>
            <a:ext cx="5416307" cy="5514576"/>
          </a:xfrm>
        </p:spPr>
        <p:txBody>
          <a:bodyPr>
            <a:normAutofit fontScale="85000" lnSpcReduction="20000"/>
          </a:bodyPr>
          <a:lstStyle/>
          <a:p>
            <a:pPr eaLnBrk="1" hangingPunct="1"/>
            <a:r>
              <a:rPr lang="en-US" altLang="en-US" sz="2600" dirty="0">
                <a:ea typeface="ＭＳ Ｐゴシック" panose="020B0600070205080204" pitchFamily="34" charset="-128"/>
              </a:rPr>
              <a:t>The bones of the body make up the </a:t>
            </a:r>
            <a:r>
              <a:rPr lang="en-US" altLang="en-US" sz="2600" dirty="0">
                <a:solidFill>
                  <a:srgbClr val="FFFF00"/>
                </a:solidFill>
                <a:ea typeface="ＭＳ Ｐゴシック" panose="020B0600070205080204" pitchFamily="34" charset="-128"/>
              </a:rPr>
              <a:t>skeletal system </a:t>
            </a:r>
            <a:r>
              <a:rPr lang="en-US" altLang="en-US" sz="2600" dirty="0">
                <a:ea typeface="ＭＳ Ｐゴシック" panose="020B0600070205080204" pitchFamily="34" charset="-128"/>
              </a:rPr>
              <a:t>(206 bones in adults)</a:t>
            </a:r>
          </a:p>
          <a:p>
            <a:pPr eaLnBrk="1" hangingPunct="1"/>
            <a:r>
              <a:rPr lang="en-US" altLang="en-US" sz="2600" dirty="0">
                <a:ea typeface="ＭＳ Ｐゴシック" panose="020B0600070205080204" pitchFamily="34" charset="-128"/>
              </a:rPr>
              <a:t>FUNCTION:  Bones provide </a:t>
            </a:r>
            <a:r>
              <a:rPr lang="en-US" altLang="en-US" sz="2600" dirty="0">
                <a:solidFill>
                  <a:srgbClr val="FFFF00"/>
                </a:solidFill>
                <a:ea typeface="ＭＳ Ｐゴシック" panose="020B0600070205080204" pitchFamily="34" charset="-128"/>
              </a:rPr>
              <a:t>protection</a:t>
            </a:r>
            <a:r>
              <a:rPr lang="en-US" altLang="en-US" sz="2600" dirty="0">
                <a:ea typeface="ＭＳ Ｐゴシック" panose="020B0600070205080204" pitchFamily="34" charset="-128"/>
              </a:rPr>
              <a:t> for internal organs and work with muscles to enable </a:t>
            </a:r>
            <a:r>
              <a:rPr lang="en-US" altLang="en-US" sz="2600" dirty="0">
                <a:solidFill>
                  <a:srgbClr val="FFFF00"/>
                </a:solidFill>
                <a:ea typeface="ＭＳ Ｐゴシック" panose="020B0600070205080204" pitchFamily="34" charset="-128"/>
              </a:rPr>
              <a:t>movement</a:t>
            </a:r>
          </a:p>
          <a:p>
            <a:pPr eaLnBrk="1" hangingPunct="1"/>
            <a:r>
              <a:rPr lang="en-US" altLang="en-US" sz="2600" dirty="0">
                <a:ea typeface="ＭＳ Ｐゴシック" panose="020B0600070205080204" pitchFamily="34" charset="-128"/>
              </a:rPr>
              <a:t>Similar to the function of tree trunks- hold us up right</a:t>
            </a:r>
          </a:p>
          <a:p>
            <a:r>
              <a:rPr lang="en-US" altLang="en-US" sz="2600" dirty="0">
                <a:ea typeface="ＭＳ Ｐゴシック" panose="020B0600070205080204" pitchFamily="34" charset="-128"/>
              </a:rPr>
              <a:t>The place where two bones meet are called </a:t>
            </a:r>
            <a:r>
              <a:rPr lang="en-US" altLang="en-US" sz="2600" b="1" i="1" u="sng" dirty="0">
                <a:ea typeface="ＭＳ Ｐゴシック" panose="020B0600070205080204" pitchFamily="34" charset="-128"/>
              </a:rPr>
              <a:t>joints</a:t>
            </a:r>
          </a:p>
          <a:p>
            <a:r>
              <a:rPr lang="en-US" altLang="en-US" sz="2600" dirty="0">
                <a:ea typeface="ＭＳ Ｐゴシック" panose="020B0600070205080204" pitchFamily="34" charset="-128"/>
              </a:rPr>
              <a:t>A tough connective tissue called </a:t>
            </a:r>
            <a:r>
              <a:rPr lang="en-US" altLang="en-US" sz="2600" b="1" i="1" u="sng" dirty="0">
                <a:ea typeface="ＭＳ Ｐゴシック" panose="020B0600070205080204" pitchFamily="34" charset="-128"/>
              </a:rPr>
              <a:t>cartilage</a:t>
            </a:r>
            <a:r>
              <a:rPr lang="en-US" altLang="en-US" sz="2600" dirty="0">
                <a:ea typeface="ＭＳ Ｐゴシック" panose="020B0600070205080204" pitchFamily="34" charset="-128"/>
              </a:rPr>
              <a:t> cushions the bones at the joints</a:t>
            </a:r>
          </a:p>
          <a:p>
            <a:r>
              <a:rPr lang="en-US" altLang="en-US" sz="2600" dirty="0">
                <a:ea typeface="ＭＳ Ｐゴシック" panose="020B0600070205080204" pitchFamily="34" charset="-128"/>
              </a:rPr>
              <a:t>Bands of connective tissue called </a:t>
            </a:r>
            <a:r>
              <a:rPr lang="en-US" altLang="en-US" sz="2600" b="1" i="1" u="sng" dirty="0">
                <a:ea typeface="ＭＳ Ｐゴシック" panose="020B0600070205080204" pitchFamily="34" charset="-128"/>
              </a:rPr>
              <a:t>ligaments</a:t>
            </a:r>
            <a:r>
              <a:rPr lang="en-US" altLang="en-US" sz="2600" dirty="0">
                <a:ea typeface="ＭＳ Ｐゴシック" panose="020B0600070205080204" pitchFamily="34" charset="-128"/>
              </a:rPr>
              <a:t> hold bones together</a:t>
            </a:r>
          </a:p>
          <a:p>
            <a:r>
              <a:rPr lang="en-US" altLang="en-US" sz="2600" dirty="0">
                <a:ea typeface="ＭＳ Ｐゴシック" panose="020B0600070205080204" pitchFamily="34" charset="-128"/>
              </a:rPr>
              <a:t>Bone: soft tissue (produces red blood cells, white blood cells and platelets) and hard tissue</a:t>
            </a:r>
          </a:p>
          <a:p>
            <a:pPr eaLnBrk="1" hangingPunct="1"/>
            <a:endParaRPr lang="en-US" altLang="en-US" sz="2250" dirty="0">
              <a:ea typeface="ＭＳ Ｐゴシック" panose="020B0600070205080204" pitchFamily="34" charset="-128"/>
            </a:endParaRPr>
          </a:p>
        </p:txBody>
      </p:sp>
      <p:pic>
        <p:nvPicPr>
          <p:cNvPr id="410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6307" y="4412219"/>
            <a:ext cx="3766106" cy="24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3418" y="971550"/>
            <a:ext cx="263009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975404" y="3084913"/>
            <a:ext cx="18989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b="1" dirty="0"/>
              <a:t>anterior cruciate </a:t>
            </a:r>
          </a:p>
          <a:p>
            <a:pPr algn="ctr" eaLnBrk="1" hangingPunct="1">
              <a:spcBef>
                <a:spcPct val="0"/>
              </a:spcBef>
              <a:buFontTx/>
              <a:buNone/>
            </a:pPr>
            <a:r>
              <a:rPr lang="en-US" altLang="en-US" sz="1800" b="1" dirty="0"/>
              <a:t>ligament</a:t>
            </a:r>
            <a:endParaRPr lang="en-US" altLang="en-US" sz="1800" dirty="0"/>
          </a:p>
        </p:txBody>
      </p:sp>
      <p:cxnSp>
        <p:nvCxnSpPr>
          <p:cNvPr id="9" name="Straight Arrow Connector 9"/>
          <p:cNvCxnSpPr>
            <a:cxnSpLocks noChangeShapeType="1"/>
            <a:stCxn id="8" idx="0"/>
          </p:cNvCxnSpPr>
          <p:nvPr/>
        </p:nvCxnSpPr>
        <p:spPr bwMode="auto">
          <a:xfrm flipV="1">
            <a:off x="5924863" y="2343150"/>
            <a:ext cx="1595594" cy="7417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3733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6383</TotalTime>
  <Words>3977</Words>
  <Application>Microsoft Office PowerPoint</Application>
  <PresentationFormat>On-screen Show (4:3)</PresentationFormat>
  <Paragraphs>435</Paragraphs>
  <Slides>73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ＭＳ Ｐゴシック</vt:lpstr>
      <vt:lpstr>ＭＳ Ｐゴシック</vt:lpstr>
      <vt:lpstr>Aharoni</vt:lpstr>
      <vt:lpstr>Arial</vt:lpstr>
      <vt:lpstr>Calibri</vt:lpstr>
      <vt:lpstr>Century Gothic</vt:lpstr>
      <vt:lpstr>MS Mincho</vt:lpstr>
      <vt:lpstr>Times</vt:lpstr>
      <vt:lpstr>Times New Roman</vt:lpstr>
      <vt:lpstr>Wingdings</vt:lpstr>
      <vt:lpstr>Vapor Trail</vt:lpstr>
      <vt:lpstr>animal Systems</vt:lpstr>
      <vt:lpstr>Humans are collections of specialized cells</vt:lpstr>
      <vt:lpstr>PowerPoint Presentation</vt:lpstr>
      <vt:lpstr>Levels of Organization</vt:lpstr>
      <vt:lpstr>Levels of Organization</vt:lpstr>
      <vt:lpstr>PowerPoint Presentation</vt:lpstr>
      <vt:lpstr>Eleven major organ systems: </vt:lpstr>
      <vt:lpstr>Skeletal System: Functions</vt:lpstr>
      <vt:lpstr>The Skeletal System</vt:lpstr>
      <vt:lpstr>Muscular System</vt:lpstr>
      <vt:lpstr>How muscles  work…</vt:lpstr>
      <vt:lpstr>PowerPoint Presentation</vt:lpstr>
      <vt:lpstr>The Respiratory System</vt:lpstr>
      <vt:lpstr>Respiratory system</vt:lpstr>
      <vt:lpstr>The diaphragm</vt:lpstr>
      <vt:lpstr>PowerPoint Presentation</vt:lpstr>
      <vt:lpstr>The Circulatory System</vt:lpstr>
      <vt:lpstr>PowerPoint Presentation</vt:lpstr>
      <vt:lpstr>The blood</vt:lpstr>
      <vt:lpstr>Relationships</vt:lpstr>
      <vt:lpstr>The Reproductive System</vt:lpstr>
      <vt:lpstr>PowerPoint Presentation</vt:lpstr>
      <vt:lpstr>The Nervous System</vt:lpstr>
      <vt:lpstr>Neurons</vt:lpstr>
      <vt:lpstr>PowerPoint Presentation</vt:lpstr>
      <vt:lpstr>Structures of the nervous system</vt:lpstr>
      <vt:lpstr>Autonomic Nervous System</vt:lpstr>
      <vt:lpstr>Peripheral nervous system</vt:lpstr>
      <vt:lpstr>Peripheral Nervous System </vt:lpstr>
      <vt:lpstr>Reflex arc</vt:lpstr>
      <vt:lpstr>endocrine system</vt:lpstr>
      <vt:lpstr>The Endocrine System</vt:lpstr>
      <vt:lpstr>Fight or Flight</vt:lpstr>
      <vt:lpstr>Endocrine Glands</vt:lpstr>
      <vt:lpstr>Hormones</vt:lpstr>
      <vt:lpstr>PowerPoint Presentation</vt:lpstr>
      <vt:lpstr>The Digestive System</vt:lpstr>
      <vt:lpstr>Digestion</vt:lpstr>
      <vt:lpstr>Digestion examples </vt:lpstr>
      <vt:lpstr>The excretory system</vt:lpstr>
      <vt:lpstr>excretory system</vt:lpstr>
      <vt:lpstr>The urinary system</vt:lpstr>
      <vt:lpstr>Feedback/Homeostasis</vt:lpstr>
      <vt:lpstr>The immune system</vt:lpstr>
      <vt:lpstr>Pathogens</vt:lpstr>
      <vt:lpstr>Nonspecific defenses</vt:lpstr>
      <vt:lpstr>Specific Immune Response/ White blood cells</vt:lpstr>
      <vt:lpstr>Acquired immunity</vt:lpstr>
      <vt:lpstr>PowerPoint Presentation</vt:lpstr>
      <vt:lpstr>Autoimmune disease</vt:lpstr>
      <vt:lpstr>Allergies</vt:lpstr>
      <vt:lpstr>Integumentary system</vt:lpstr>
      <vt:lpstr>Integumentary System</vt:lpstr>
      <vt:lpstr>PowerPoint Presentation</vt:lpstr>
      <vt:lpstr>PowerPoint Presentation</vt:lpstr>
      <vt:lpstr>PowerPoint Presentation</vt:lpstr>
      <vt:lpstr>How do organisms regulate their body temperature?</vt:lpstr>
      <vt:lpstr>PowerPoint Presentation</vt:lpstr>
      <vt:lpstr>PowerPoint Presentation</vt:lpstr>
      <vt:lpstr>PowerPoint Presentation</vt:lpstr>
      <vt:lpstr>Negative Feedback </vt:lpstr>
      <vt:lpstr>Blood Glucose level Feedback loop</vt:lpstr>
      <vt:lpstr>Positive Feedback</vt:lpstr>
      <vt:lpstr>Positive feedback loop</vt:lpstr>
      <vt:lpstr>Example of positive feedback</vt:lpstr>
      <vt:lpstr>How do systems work together to maintain homeostasis?</vt:lpstr>
      <vt:lpstr>Disruption of Homeostasis- Harmful</vt:lpstr>
      <vt:lpstr>Short term effects of disruption</vt:lpstr>
      <vt:lpstr>Disruption of Homeostasis- Harmful</vt:lpstr>
      <vt:lpstr>Long term effects of disruption</vt:lpstr>
      <vt:lpstr>Type 1 Diabetes</vt:lpstr>
      <vt:lpstr>PowerPoint Presentation</vt:lpstr>
      <vt:lpstr>Practice</vt:lpstr>
    </vt:vector>
  </TitlesOfParts>
  <Company>North East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dc:title>
  <dc:creator>Zahradka, Kayla</dc:creator>
  <cp:lastModifiedBy>Ebers, Julie E</cp:lastModifiedBy>
  <cp:revision>120</cp:revision>
  <cp:lastPrinted>2017-02-16T18:50:47Z</cp:lastPrinted>
  <dcterms:created xsi:type="dcterms:W3CDTF">2015-02-24T20:37:40Z</dcterms:created>
  <dcterms:modified xsi:type="dcterms:W3CDTF">2017-02-16T18:50:58Z</dcterms:modified>
</cp:coreProperties>
</file>